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29"/>
  </p:notesMasterIdLst>
  <p:sldIdLst>
    <p:sldId id="477" r:id="rId2"/>
    <p:sldId id="648" r:id="rId3"/>
    <p:sldId id="702" r:id="rId4"/>
    <p:sldId id="707" r:id="rId5"/>
    <p:sldId id="714" r:id="rId6"/>
    <p:sldId id="681" r:id="rId7"/>
    <p:sldId id="701" r:id="rId8"/>
    <p:sldId id="734" r:id="rId9"/>
    <p:sldId id="703" r:id="rId10"/>
    <p:sldId id="722" r:id="rId11"/>
    <p:sldId id="700" r:id="rId12"/>
    <p:sldId id="699" r:id="rId13"/>
    <p:sldId id="705" r:id="rId14"/>
    <p:sldId id="716" r:id="rId15"/>
    <p:sldId id="667" r:id="rId16"/>
    <p:sldId id="728" r:id="rId17"/>
    <p:sldId id="687" r:id="rId18"/>
    <p:sldId id="731" r:id="rId19"/>
    <p:sldId id="729" r:id="rId20"/>
    <p:sldId id="730" r:id="rId21"/>
    <p:sldId id="735" r:id="rId22"/>
    <p:sldId id="726" r:id="rId23"/>
    <p:sldId id="727" r:id="rId24"/>
    <p:sldId id="709" r:id="rId25"/>
    <p:sldId id="706" r:id="rId26"/>
    <p:sldId id="698" r:id="rId27"/>
    <p:sldId id="689" r:id="rId28"/>
  </p:sldIdLst>
  <p:sldSz cx="12192000" cy="6858000"/>
  <p:notesSz cx="6802438" cy="99345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 Dance" initials="AD" lastIdx="1" clrIdx="0">
    <p:extLst>
      <p:ext uri="{19B8F6BF-5375-455C-9EA6-DF929625EA0E}">
        <p15:presenceInfo xmlns:p15="http://schemas.microsoft.com/office/powerpoint/2012/main" userId="f38368d48c8b363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314F"/>
    <a:srgbClr val="15DA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5" autoAdjust="0"/>
    <p:restoredTop sz="95501" autoAdjust="0"/>
  </p:normalViewPr>
  <p:slideViewPr>
    <p:cSldViewPr snapToGrid="0">
      <p:cViewPr varScale="1">
        <p:scale>
          <a:sx n="116" d="100"/>
          <a:sy n="116" d="100"/>
        </p:scale>
        <p:origin x="102" y="34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3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exd\OneDrive\Desktop\Institute%20of%20Data%20Working\My%20Capstone\Capstone%20MAI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alexd\OneDrive\Desktop\Institute%20of%20Data%20Working\My%20Capstone\Capstone%20MAI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'XG accuracy'!$B$1</c:f>
              <c:strCache>
                <c:ptCount val="1"/>
                <c:pt idx="0">
                  <c:v>% of Absolute error 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'XG accuracy'!$A$2:$A$5</c:f>
              <c:numCache>
                <c:formatCode>0%</c:formatCode>
                <c:ptCount val="4"/>
                <c:pt idx="0">
                  <c:v>0.05</c:v>
                </c:pt>
                <c:pt idx="1">
                  <c:v>0.25</c:v>
                </c:pt>
                <c:pt idx="2">
                  <c:v>0.5</c:v>
                </c:pt>
                <c:pt idx="3">
                  <c:v>0.75</c:v>
                </c:pt>
              </c:numCache>
            </c:numRef>
          </c:cat>
          <c:val>
            <c:numRef>
              <c:f>'XG accuracy'!$B$2:$B$5</c:f>
              <c:numCache>
                <c:formatCode>0.00%</c:formatCode>
                <c:ptCount val="4"/>
                <c:pt idx="0">
                  <c:v>9.1999999999999998E-3</c:v>
                </c:pt>
                <c:pt idx="1">
                  <c:v>4.6800000000000001E-2</c:v>
                </c:pt>
                <c:pt idx="2">
                  <c:v>9.8799999999999999E-2</c:v>
                </c:pt>
                <c:pt idx="3">
                  <c:v>0.17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D4-486D-B54B-FD11DEBAEE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9078296"/>
        <c:axId val="449074688"/>
      </c:barChart>
      <c:catAx>
        <c:axId val="449078296"/>
        <c:scaling>
          <c:orientation val="minMax"/>
        </c:scaling>
        <c:delete val="0"/>
        <c:axPos val="b"/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9074688"/>
        <c:crosses val="autoZero"/>
        <c:auto val="1"/>
        <c:lblAlgn val="ctr"/>
        <c:lblOffset val="100"/>
        <c:noMultiLvlLbl val="0"/>
      </c:catAx>
      <c:valAx>
        <c:axId val="449074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9078296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/>
              <a:t>Monthly Forecast (RMSE)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6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775-44F6-B379-B87699EDD70F}"/>
              </c:ext>
            </c:extLst>
          </c:dPt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'RMSE and graphs for Powerpoint'!$U$4:$U$10</c:f>
              <c:strCache>
                <c:ptCount val="7"/>
                <c:pt idx="0">
                  <c:v>ARIMA</c:v>
                </c:pt>
                <c:pt idx="1">
                  <c:v>AR</c:v>
                </c:pt>
                <c:pt idx="2">
                  <c:v>Deep AR</c:v>
                </c:pt>
                <c:pt idx="3">
                  <c:v>Prophet</c:v>
                </c:pt>
                <c:pt idx="4">
                  <c:v>XG Boost</c:v>
                </c:pt>
                <c:pt idx="5">
                  <c:v>CAT Boost</c:v>
                </c:pt>
                <c:pt idx="6">
                  <c:v>Seasonal ARIMA</c:v>
                </c:pt>
              </c:strCache>
            </c:strRef>
          </c:cat>
          <c:val>
            <c:numRef>
              <c:f>'RMSE and graphs for Powerpoint'!$V$4:$V$10</c:f>
              <c:numCache>
                <c:formatCode>General</c:formatCode>
                <c:ptCount val="7"/>
                <c:pt idx="0">
                  <c:v>53872</c:v>
                </c:pt>
                <c:pt idx="1">
                  <c:v>47361</c:v>
                </c:pt>
                <c:pt idx="2">
                  <c:v>38993</c:v>
                </c:pt>
                <c:pt idx="3">
                  <c:v>36172</c:v>
                </c:pt>
                <c:pt idx="4">
                  <c:v>28128</c:v>
                </c:pt>
                <c:pt idx="5">
                  <c:v>26125</c:v>
                </c:pt>
                <c:pt idx="6">
                  <c:v>12808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775-44F6-B379-B87699EDD7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21528432"/>
        <c:axId val="621529088"/>
      </c:barChart>
      <c:catAx>
        <c:axId val="6215284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1529088"/>
        <c:crosses val="autoZero"/>
        <c:auto val="1"/>
        <c:lblAlgn val="ctr"/>
        <c:lblOffset val="100"/>
        <c:noMultiLvlLbl val="0"/>
      </c:catAx>
      <c:valAx>
        <c:axId val="6215290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21528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7988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2863" y="0"/>
            <a:ext cx="2947987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08A6F-11D2-4EAE-999A-AD52AFF041B8}" type="datetimeFigureOut">
              <a:rPr lang="en-AU" smtClean="0"/>
              <a:pPr/>
              <a:t>15/07/2020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9475" cy="3352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81550"/>
            <a:ext cx="5441950" cy="39116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6100"/>
            <a:ext cx="2947988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2863" y="9436100"/>
            <a:ext cx="2947987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E0947-56F4-4DCD-97A8-A057A94F1B44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6043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2EF22-7FAF-47C7-B043-26311E5D970D}" type="datetimeFigureOut">
              <a:rPr lang="en-AU" smtClean="0"/>
              <a:pPr/>
              <a:t>15/07/2020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1AABC-9055-4EF3-A498-05A1D341AF81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1005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2EF22-7FAF-47C7-B043-26311E5D970D}" type="datetimeFigureOut">
              <a:rPr lang="en-AU" smtClean="0"/>
              <a:pPr/>
              <a:t>15/07/2020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1AABC-9055-4EF3-A498-05A1D341AF81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89160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2EF22-7FAF-47C7-B043-26311E5D970D}" type="datetimeFigureOut">
              <a:rPr lang="en-AU" smtClean="0"/>
              <a:pPr/>
              <a:t>15/07/2020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1AABC-9055-4EF3-A498-05A1D341AF81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8437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2EF22-7FAF-47C7-B043-26311E5D970D}" type="datetimeFigureOut">
              <a:rPr lang="en-AU" smtClean="0"/>
              <a:pPr/>
              <a:t>15/07/2020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1AABC-9055-4EF3-A498-05A1D341AF81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8780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2EF22-7FAF-47C7-B043-26311E5D970D}" type="datetimeFigureOut">
              <a:rPr lang="en-AU" smtClean="0"/>
              <a:pPr/>
              <a:t>15/07/2020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1AABC-9055-4EF3-A498-05A1D341AF81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966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2EF22-7FAF-47C7-B043-26311E5D970D}" type="datetimeFigureOut">
              <a:rPr lang="en-AU" smtClean="0"/>
              <a:pPr/>
              <a:t>15/07/2020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1AABC-9055-4EF3-A498-05A1D341AF81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5574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2EF22-7FAF-47C7-B043-26311E5D970D}" type="datetimeFigureOut">
              <a:rPr lang="en-AU" smtClean="0"/>
              <a:pPr/>
              <a:t>15/07/2020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1AABC-9055-4EF3-A498-05A1D341AF81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7873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2EF22-7FAF-47C7-B043-26311E5D970D}" type="datetimeFigureOut">
              <a:rPr lang="en-AU" smtClean="0"/>
              <a:pPr/>
              <a:t>15/07/2020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1AABC-9055-4EF3-A498-05A1D341AF81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8054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2EF22-7FAF-47C7-B043-26311E5D970D}" type="datetimeFigureOut">
              <a:rPr lang="en-AU" smtClean="0"/>
              <a:pPr/>
              <a:t>15/07/2020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1AABC-9055-4EF3-A498-05A1D341AF81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9993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2EF22-7FAF-47C7-B043-26311E5D970D}" type="datetimeFigureOut">
              <a:rPr lang="en-AU" smtClean="0"/>
              <a:pPr/>
              <a:t>15/07/2020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1AABC-9055-4EF3-A498-05A1D341AF81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984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2EF22-7FAF-47C7-B043-26311E5D970D}" type="datetimeFigureOut">
              <a:rPr lang="en-AU" smtClean="0"/>
              <a:pPr/>
              <a:t>15/07/2020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1AABC-9055-4EF3-A498-05A1D341AF81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4089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A2EF22-7FAF-47C7-B043-26311E5D970D}" type="datetimeFigureOut">
              <a:rPr lang="en-AU" smtClean="0"/>
              <a:pPr/>
              <a:t>15/07/2020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1AABC-9055-4EF3-A498-05A1D341AF81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6768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dance2468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alexdabce2468@gmail.com" TargetMode="External"/><Relationship Id="rId4" Type="http://schemas.openxmlformats.org/officeDocument/2006/relationships/hyperlink" Target="http://www.linkedin.com/in/alex-dance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D326B92-DC90-4088-A33F-AC9409CF8BD0}"/>
              </a:ext>
            </a:extLst>
          </p:cNvPr>
          <p:cNvSpPr txBox="1">
            <a:spLocks/>
          </p:cNvSpPr>
          <p:nvPr/>
        </p:nvSpPr>
        <p:spPr>
          <a:xfrm>
            <a:off x="1673532" y="1624496"/>
            <a:ext cx="8994467" cy="3607904"/>
          </a:xfrm>
          <a:prstGeom prst="rect">
            <a:avLst/>
          </a:prstGeom>
          <a:ln w="82550">
            <a:solidFill>
              <a:schemeClr val="accent1"/>
            </a:solidFill>
          </a:ln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AU" sz="3600" b="1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“Time Series / Forecasts:</a:t>
            </a:r>
          </a:p>
          <a:p>
            <a:pPr algn="ctr">
              <a:lnSpc>
                <a:spcPct val="150000"/>
              </a:lnSpc>
            </a:pPr>
            <a:r>
              <a:rPr lang="en-AU" sz="3600" b="1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From the basic solution to the complex</a:t>
            </a:r>
          </a:p>
          <a:p>
            <a:pPr algn="ctr">
              <a:lnSpc>
                <a:spcPct val="150000"/>
              </a:lnSpc>
            </a:pPr>
            <a:r>
              <a:rPr lang="en-AU" sz="3600" b="1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– daily and monthly </a:t>
            </a:r>
          </a:p>
          <a:p>
            <a:pPr algn="ctr">
              <a:lnSpc>
                <a:spcPct val="150000"/>
              </a:lnSpc>
            </a:pPr>
            <a:r>
              <a:rPr lang="en-AU" sz="3600" b="1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- by store and by product.”</a:t>
            </a:r>
            <a:endParaRPr lang="en-AU" sz="6000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EB5BE50-E45D-4C10-BAF6-A91438CAA26F}"/>
              </a:ext>
            </a:extLst>
          </p:cNvPr>
          <p:cNvSpPr txBox="1">
            <a:spLocks/>
          </p:cNvSpPr>
          <p:nvPr/>
        </p:nvSpPr>
        <p:spPr>
          <a:xfrm>
            <a:off x="3892870" y="5774804"/>
            <a:ext cx="4499087" cy="99606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/>
              <a:t>by Alex Dance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EF7D0D3-F221-470F-A23E-9D4593E259DA}"/>
              </a:ext>
            </a:extLst>
          </p:cNvPr>
          <p:cNvSpPr txBox="1">
            <a:spLocks/>
          </p:cNvSpPr>
          <p:nvPr/>
        </p:nvSpPr>
        <p:spPr>
          <a:xfrm>
            <a:off x="2225752" y="584058"/>
            <a:ext cx="7740496" cy="99606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u="sng" dirty="0"/>
              <a:t>Capstone Time Series  Project</a:t>
            </a:r>
          </a:p>
        </p:txBody>
      </p:sp>
    </p:spTree>
    <p:extLst>
      <p:ext uri="{BB962C8B-B14F-4D97-AF65-F5344CB8AC3E}">
        <p14:creationId xmlns:p14="http://schemas.microsoft.com/office/powerpoint/2010/main" val="233363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197" y="560435"/>
            <a:ext cx="11749498" cy="632401"/>
          </a:xfrm>
        </p:spPr>
        <p:txBody>
          <a:bodyPr>
            <a:noAutofit/>
          </a:bodyPr>
          <a:lstStyle/>
          <a:p>
            <a:r>
              <a:rPr lang="en-US" b="1" dirty="0"/>
              <a:t>Expanded the date, looked back and added holidays</a:t>
            </a:r>
            <a:endParaRPr lang="en-AU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FEBFF3-5E36-4B76-AAE9-2B178BD21475}"/>
              </a:ext>
            </a:extLst>
          </p:cNvPr>
          <p:cNvSpPr/>
          <p:nvPr/>
        </p:nvSpPr>
        <p:spPr>
          <a:xfrm>
            <a:off x="228197" y="5469582"/>
            <a:ext cx="2544472" cy="7998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dirty="0">
                <a:solidFill>
                  <a:schemeClr val="tx1"/>
                </a:solidFill>
              </a:rPr>
              <a:t>Added external data (holidays)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E3919B3-2AC0-43CE-94FD-7B27750A9B29}"/>
              </a:ext>
            </a:extLst>
          </p:cNvPr>
          <p:cNvSpPr/>
          <p:nvPr/>
        </p:nvSpPr>
        <p:spPr>
          <a:xfrm>
            <a:off x="228196" y="3834303"/>
            <a:ext cx="2544473" cy="1235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dirty="0">
                <a:solidFill>
                  <a:schemeClr val="tx1"/>
                </a:solidFill>
              </a:rPr>
              <a:t>Looked at previous days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209E60-CE29-4840-A260-E261AFF098DB}"/>
              </a:ext>
            </a:extLst>
          </p:cNvPr>
          <p:cNvSpPr/>
          <p:nvPr/>
        </p:nvSpPr>
        <p:spPr>
          <a:xfrm>
            <a:off x="228197" y="1411743"/>
            <a:ext cx="2544472" cy="22036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dirty="0">
                <a:solidFill>
                  <a:schemeClr val="tx1"/>
                </a:solidFill>
              </a:rPr>
              <a:t>Expanded Date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1DB0F09-524D-4685-BFA9-B0693EDF2178}"/>
              </a:ext>
            </a:extLst>
          </p:cNvPr>
          <p:cNvSpPr/>
          <p:nvPr/>
        </p:nvSpPr>
        <p:spPr>
          <a:xfrm>
            <a:off x="3468751" y="1411743"/>
            <a:ext cx="1902572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From: 14 Jan 2013</a:t>
            </a:r>
          </a:p>
          <a:p>
            <a:r>
              <a:rPr lang="en-US" dirty="0"/>
              <a:t>To: Extra Features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Day of week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Day of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Day of Month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Year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77346A-BCA6-4619-AB3D-682AA6F88B38}"/>
              </a:ext>
            </a:extLst>
          </p:cNvPr>
          <p:cNvSpPr/>
          <p:nvPr/>
        </p:nvSpPr>
        <p:spPr>
          <a:xfrm>
            <a:off x="3468751" y="4105381"/>
            <a:ext cx="71455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Forecast 1 January by looking at the trend over the last 7 days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5A8785-2A03-4864-BA3C-61A9329FF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679" y="1411743"/>
            <a:ext cx="3927319" cy="2263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AA16C3-C4F6-4ACF-812A-1D7167A81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729" y="5069656"/>
            <a:ext cx="2304000" cy="14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575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197" y="560435"/>
            <a:ext cx="11749498" cy="632401"/>
          </a:xfrm>
        </p:spPr>
        <p:txBody>
          <a:bodyPr>
            <a:noAutofit/>
          </a:bodyPr>
          <a:lstStyle/>
          <a:p>
            <a:r>
              <a:rPr lang="en-US" b="1" dirty="0"/>
              <a:t>Ran multiple AI models to solve this time series problem</a:t>
            </a:r>
            <a:endParaRPr lang="en-AU" b="1" dirty="0"/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7189C045-B621-4B6A-A2D3-0BF44DC95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396" y="1778344"/>
            <a:ext cx="1764193" cy="8620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2219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sz="2400" b="1" dirty="0"/>
              <a:t>Feature Engineering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458BDCF6-447D-4388-A654-C26707C31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5366" y="1424237"/>
            <a:ext cx="2001893" cy="12313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2219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sz="2400" b="1" dirty="0"/>
              <a:t>Artificial Intelligence Algorithms</a:t>
            </a:r>
          </a:p>
        </p:txBody>
      </p:sp>
      <p:sp>
        <p:nvSpPr>
          <p:cNvPr id="25" name="Rectangle 1">
            <a:extLst>
              <a:ext uri="{FF2B5EF4-FFF2-40B4-BE49-F238E27FC236}">
                <a16:creationId xmlns:a16="http://schemas.microsoft.com/office/drawing/2014/main" id="{B3D666E3-8A98-4942-9B04-29A0FA745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2381" y="1757501"/>
            <a:ext cx="1764193" cy="8620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2219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sz="2400" b="1" dirty="0"/>
              <a:t>Adjusting Data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E6AC9D5-6F53-48C5-9F4B-025FB6A947C9}"/>
              </a:ext>
            </a:extLst>
          </p:cNvPr>
          <p:cNvSpPr/>
          <p:nvPr/>
        </p:nvSpPr>
        <p:spPr>
          <a:xfrm>
            <a:off x="2397237" y="1719524"/>
            <a:ext cx="951496" cy="79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sz="4800" b="1" dirty="0">
                <a:solidFill>
                  <a:schemeClr val="tx1"/>
                </a:solidFill>
              </a:rPr>
              <a:t>+</a:t>
            </a:r>
            <a:endParaRPr lang="en-AU" sz="4800" b="1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4533143-BE79-4D45-90F1-F628914FB857}"/>
              </a:ext>
            </a:extLst>
          </p:cNvPr>
          <p:cNvSpPr/>
          <p:nvPr/>
        </p:nvSpPr>
        <p:spPr>
          <a:xfrm>
            <a:off x="5140222" y="1687458"/>
            <a:ext cx="951496" cy="79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sz="4800" b="1" dirty="0">
                <a:solidFill>
                  <a:schemeClr val="tx1"/>
                </a:solidFill>
              </a:rPr>
              <a:t>+</a:t>
            </a:r>
            <a:endParaRPr lang="en-AU" sz="4800" b="1" dirty="0">
              <a:solidFill>
                <a:schemeClr val="tx1"/>
              </a:solidFill>
            </a:endParaRPr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1868B27C-8F51-47A2-9929-4D1ABDAD4113}"/>
              </a:ext>
            </a:extLst>
          </p:cNvPr>
          <p:cNvSpPr/>
          <p:nvPr/>
        </p:nvSpPr>
        <p:spPr>
          <a:xfrm rot="10800000">
            <a:off x="619396" y="2612876"/>
            <a:ext cx="10951535" cy="43637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3154F85-1924-47B8-9341-E0C16CB71A27}"/>
              </a:ext>
            </a:extLst>
          </p:cNvPr>
          <p:cNvSpPr/>
          <p:nvPr/>
        </p:nvSpPr>
        <p:spPr>
          <a:xfrm>
            <a:off x="7240322" y="4622563"/>
            <a:ext cx="1944000" cy="4336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dirty="0">
                <a:solidFill>
                  <a:schemeClr val="tx1"/>
                </a:solidFill>
              </a:rPr>
              <a:t>Cat Boost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7E4F353-B971-4160-BD57-E5328FAC5C17}"/>
              </a:ext>
            </a:extLst>
          </p:cNvPr>
          <p:cNvSpPr/>
          <p:nvPr/>
        </p:nvSpPr>
        <p:spPr>
          <a:xfrm>
            <a:off x="9500394" y="3914592"/>
            <a:ext cx="1944000" cy="18393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dirty="0">
                <a:solidFill>
                  <a:schemeClr val="tx1"/>
                </a:solidFill>
              </a:rPr>
              <a:t>Deep Learning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3C7C622-0B5D-4CD0-86EC-B607C2753E81}"/>
              </a:ext>
            </a:extLst>
          </p:cNvPr>
          <p:cNvSpPr/>
          <p:nvPr/>
        </p:nvSpPr>
        <p:spPr>
          <a:xfrm>
            <a:off x="7240322" y="5330533"/>
            <a:ext cx="1944000" cy="4336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dirty="0">
                <a:solidFill>
                  <a:schemeClr val="tx1"/>
                </a:solidFill>
              </a:rPr>
              <a:t>Prophet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1C76B41-73E4-4EE5-930E-6D612C9DFA5E}"/>
              </a:ext>
            </a:extLst>
          </p:cNvPr>
          <p:cNvSpPr/>
          <p:nvPr/>
        </p:nvSpPr>
        <p:spPr>
          <a:xfrm>
            <a:off x="4909322" y="3914592"/>
            <a:ext cx="1944000" cy="4336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dirty="0">
                <a:solidFill>
                  <a:schemeClr val="tx1"/>
                </a:solidFill>
              </a:rPr>
              <a:t>ARIMA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DC2062A-C1FF-4CBF-A089-651B3A17ED46}"/>
              </a:ext>
            </a:extLst>
          </p:cNvPr>
          <p:cNvSpPr/>
          <p:nvPr/>
        </p:nvSpPr>
        <p:spPr>
          <a:xfrm>
            <a:off x="4909320" y="4622563"/>
            <a:ext cx="1944000" cy="4336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dirty="0">
                <a:solidFill>
                  <a:schemeClr val="tx1"/>
                </a:solidFill>
              </a:rPr>
              <a:t>Seasonal ARIMA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D87DAB1-FC04-4348-8BF1-29759841A5D1}"/>
              </a:ext>
            </a:extLst>
          </p:cNvPr>
          <p:cNvSpPr/>
          <p:nvPr/>
        </p:nvSpPr>
        <p:spPr>
          <a:xfrm>
            <a:off x="4909319" y="5330533"/>
            <a:ext cx="1944000" cy="4336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dirty="0">
                <a:solidFill>
                  <a:schemeClr val="tx1"/>
                </a:solidFill>
              </a:rPr>
              <a:t>AR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EC591D2-DFF0-4EEF-BE6F-BB7C2BFBC709}"/>
              </a:ext>
            </a:extLst>
          </p:cNvPr>
          <p:cNvSpPr/>
          <p:nvPr/>
        </p:nvSpPr>
        <p:spPr>
          <a:xfrm>
            <a:off x="2660633" y="3924811"/>
            <a:ext cx="1944000" cy="18393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dirty="0">
                <a:solidFill>
                  <a:schemeClr val="tx1"/>
                </a:solidFill>
              </a:rPr>
              <a:t>Weighted Average across all the data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8A0462B-515C-423D-97BB-B59E290DAA93}"/>
              </a:ext>
            </a:extLst>
          </p:cNvPr>
          <p:cNvSpPr/>
          <p:nvPr/>
        </p:nvSpPr>
        <p:spPr>
          <a:xfrm>
            <a:off x="396987" y="3914592"/>
            <a:ext cx="1944000" cy="4336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dirty="0">
                <a:solidFill>
                  <a:schemeClr val="tx1"/>
                </a:solidFill>
              </a:rPr>
              <a:t>Rolling Averages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03CBE2-F531-464B-A82C-BE7D15750725}"/>
              </a:ext>
            </a:extLst>
          </p:cNvPr>
          <p:cNvSpPr/>
          <p:nvPr/>
        </p:nvSpPr>
        <p:spPr>
          <a:xfrm>
            <a:off x="396987" y="4622563"/>
            <a:ext cx="1944000" cy="4336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sz="1200" dirty="0">
                <a:solidFill>
                  <a:schemeClr val="tx1"/>
                </a:solidFill>
              </a:rPr>
              <a:t>Weighted Moving Averages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6AF2BF8-9F73-4FB2-8163-F8A17D524D14}"/>
              </a:ext>
            </a:extLst>
          </p:cNvPr>
          <p:cNvSpPr/>
          <p:nvPr/>
        </p:nvSpPr>
        <p:spPr>
          <a:xfrm>
            <a:off x="393680" y="5330533"/>
            <a:ext cx="1944000" cy="4336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sz="1200" dirty="0">
                <a:solidFill>
                  <a:schemeClr val="tx1"/>
                </a:solidFill>
              </a:rPr>
              <a:t>Smoothed Moving Averages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44" name="Rectangle 1">
            <a:extLst>
              <a:ext uri="{FF2B5EF4-FFF2-40B4-BE49-F238E27FC236}">
                <a16:creationId xmlns:a16="http://schemas.microsoft.com/office/drawing/2014/main" id="{C4B9D6E7-158C-414C-A8FC-CC3FC8202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9719" y="1389244"/>
            <a:ext cx="3051624" cy="116983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2219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sz="2400" b="1" dirty="0"/>
              <a:t>Amazon/</a:t>
            </a:r>
          </a:p>
          <a:p>
            <a:pPr algn="ctr"/>
            <a:r>
              <a:rPr lang="en-US" sz="2400" b="1" dirty="0"/>
              <a:t>AWS</a:t>
            </a:r>
          </a:p>
          <a:p>
            <a:pPr algn="ctr"/>
            <a:r>
              <a:rPr lang="en-US" sz="2000" b="1" dirty="0"/>
              <a:t>Forecast  + </a:t>
            </a:r>
            <a:r>
              <a:rPr lang="en-US" sz="2000" b="1" dirty="0" err="1"/>
              <a:t>Sagemaker</a:t>
            </a:r>
            <a:endParaRPr lang="en-US" sz="2000" b="1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E530BF9-22E6-463F-8E1A-AFF88ED66AA5}"/>
              </a:ext>
            </a:extLst>
          </p:cNvPr>
          <p:cNvSpPr/>
          <p:nvPr/>
        </p:nvSpPr>
        <p:spPr>
          <a:xfrm>
            <a:off x="8120907" y="1666437"/>
            <a:ext cx="951496" cy="79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sz="4800" b="1" dirty="0">
                <a:solidFill>
                  <a:schemeClr val="tx1"/>
                </a:solidFill>
              </a:rPr>
              <a:t>+</a:t>
            </a:r>
            <a:endParaRPr lang="en-AU" sz="4800" b="1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89FFB4C-4A3A-40BA-9DE2-DBC4E47511E9}"/>
              </a:ext>
            </a:extLst>
          </p:cNvPr>
          <p:cNvSpPr/>
          <p:nvPr/>
        </p:nvSpPr>
        <p:spPr>
          <a:xfrm>
            <a:off x="7240322" y="3914592"/>
            <a:ext cx="1944000" cy="4336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dirty="0">
                <a:solidFill>
                  <a:schemeClr val="tx1"/>
                </a:solidFill>
              </a:rPr>
              <a:t>XG Boost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30BDEF02-F5A3-4D81-95C6-3D569B3EB46A}"/>
              </a:ext>
            </a:extLst>
          </p:cNvPr>
          <p:cNvSpPr/>
          <p:nvPr/>
        </p:nvSpPr>
        <p:spPr>
          <a:xfrm>
            <a:off x="484973" y="3132220"/>
            <a:ext cx="10977881" cy="60050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1E36DC9-50A9-4FDA-B483-9888242E0461}"/>
              </a:ext>
            </a:extLst>
          </p:cNvPr>
          <p:cNvSpPr/>
          <p:nvPr/>
        </p:nvSpPr>
        <p:spPr>
          <a:xfrm>
            <a:off x="619396" y="3227224"/>
            <a:ext cx="1764193" cy="407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dirty="0">
                <a:solidFill>
                  <a:schemeClr val="tx1"/>
                </a:solidFill>
              </a:rPr>
              <a:t>Simple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35F2B6-12FD-471C-B26A-36BAF9FE647B}"/>
              </a:ext>
            </a:extLst>
          </p:cNvPr>
          <p:cNvSpPr/>
          <p:nvPr/>
        </p:nvSpPr>
        <p:spPr>
          <a:xfrm>
            <a:off x="8190306" y="3234593"/>
            <a:ext cx="1764193" cy="407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dirty="0">
                <a:solidFill>
                  <a:schemeClr val="tx1"/>
                </a:solidFill>
              </a:rPr>
              <a:t>Complex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A351A78-4683-4CB5-82A5-C4788CF0EA63}"/>
              </a:ext>
            </a:extLst>
          </p:cNvPr>
          <p:cNvSpPr/>
          <p:nvPr/>
        </p:nvSpPr>
        <p:spPr>
          <a:xfrm>
            <a:off x="4108190" y="5904241"/>
            <a:ext cx="3573590" cy="8280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AU" dirty="0">
                <a:solidFill>
                  <a:schemeClr val="bg1"/>
                </a:solidFill>
              </a:rPr>
              <a:t>For each NEED choose the  </a:t>
            </a:r>
          </a:p>
          <a:p>
            <a:pPr algn="ctr" fontAlgn="base"/>
            <a:r>
              <a:rPr lang="en-AU" sz="3200" dirty="0">
                <a:solidFill>
                  <a:schemeClr val="bg1"/>
                </a:solidFill>
              </a:rPr>
              <a:t>Best Forecast</a:t>
            </a:r>
          </a:p>
        </p:txBody>
      </p:sp>
    </p:spTree>
    <p:extLst>
      <p:ext uri="{BB962C8B-B14F-4D97-AF65-F5344CB8AC3E}">
        <p14:creationId xmlns:p14="http://schemas.microsoft.com/office/powerpoint/2010/main" val="2291082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197" y="560435"/>
            <a:ext cx="11749498" cy="632401"/>
          </a:xfrm>
        </p:spPr>
        <p:txBody>
          <a:bodyPr>
            <a:noAutofit/>
          </a:bodyPr>
          <a:lstStyle/>
          <a:p>
            <a:r>
              <a:rPr lang="en-US" b="1" dirty="0"/>
              <a:t>Able to meet different needs  / periods across forecasts</a:t>
            </a:r>
            <a:endParaRPr lang="en-AU" b="1" dirty="0"/>
          </a:p>
        </p:txBody>
      </p:sp>
      <p:graphicFrame>
        <p:nvGraphicFramePr>
          <p:cNvPr id="27" name="Table 7">
            <a:extLst>
              <a:ext uri="{FF2B5EF4-FFF2-40B4-BE49-F238E27FC236}">
                <a16:creationId xmlns:a16="http://schemas.microsoft.com/office/drawing/2014/main" id="{C5A1D469-C1B8-4110-8299-5A6FC574D1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503476"/>
              </p:ext>
            </p:extLst>
          </p:nvPr>
        </p:nvGraphicFramePr>
        <p:xfrm>
          <a:off x="733877" y="1944408"/>
          <a:ext cx="9304668" cy="3401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8112">
                  <a:extLst>
                    <a:ext uri="{9D8B030D-6E8A-4147-A177-3AD203B41FA5}">
                      <a16:colId xmlns:a16="http://schemas.microsoft.com/office/drawing/2014/main" val="3957396853"/>
                    </a:ext>
                  </a:extLst>
                </a:gridCol>
                <a:gridCol w="2158852">
                  <a:extLst>
                    <a:ext uri="{9D8B030D-6E8A-4147-A177-3AD203B41FA5}">
                      <a16:colId xmlns:a16="http://schemas.microsoft.com/office/drawing/2014/main" val="2890860119"/>
                    </a:ext>
                  </a:extLst>
                </a:gridCol>
                <a:gridCol w="2158852">
                  <a:extLst>
                    <a:ext uri="{9D8B030D-6E8A-4147-A177-3AD203B41FA5}">
                      <a16:colId xmlns:a16="http://schemas.microsoft.com/office/drawing/2014/main" val="3416024372"/>
                    </a:ext>
                  </a:extLst>
                </a:gridCol>
                <a:gridCol w="2158852">
                  <a:extLst>
                    <a:ext uri="{9D8B030D-6E8A-4147-A177-3AD203B41FA5}">
                      <a16:colId xmlns:a16="http://schemas.microsoft.com/office/drawing/2014/main" val="1511242376"/>
                    </a:ext>
                  </a:extLst>
                </a:gridCol>
              </a:tblGrid>
              <a:tr h="841676">
                <a:tc>
                  <a:txBody>
                    <a:bodyPr/>
                    <a:lstStyle/>
                    <a:p>
                      <a:endParaRPr lang="en-A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By Day</a:t>
                      </a:r>
                    </a:p>
                    <a:p>
                      <a:pPr algn="ctr"/>
                      <a:r>
                        <a:rPr lang="en-US" dirty="0"/>
                        <a:t>(365 days)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By Day</a:t>
                      </a:r>
                    </a:p>
                    <a:p>
                      <a:pPr algn="ctr"/>
                      <a:r>
                        <a:rPr lang="en-US" dirty="0"/>
                        <a:t> (7 days)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By Month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00827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By Item by Store</a:t>
                      </a:r>
                      <a:endParaRPr lang="en-AU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 X 50 = 500</a:t>
                      </a:r>
                    </a:p>
                    <a:p>
                      <a:pPr algn="ctr"/>
                      <a:r>
                        <a:rPr lang="en-US" dirty="0"/>
                        <a:t>500 X 365 = 182,500 </a:t>
                      </a:r>
                      <a:endParaRPr lang="en-A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 X 50 = 50 </a:t>
                      </a:r>
                    </a:p>
                    <a:p>
                      <a:pPr algn="ctr"/>
                      <a:r>
                        <a:rPr lang="en-US" dirty="0"/>
                        <a:t>50 X 7 = 3,500</a:t>
                      </a:r>
                      <a:endParaRPr lang="en-A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 *12 = 6,000</a:t>
                      </a:r>
                      <a:endParaRPr lang="en-A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344996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By Item</a:t>
                      </a:r>
                      <a:endParaRPr lang="en-AU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 X 365 = 18,250 </a:t>
                      </a:r>
                      <a:endParaRPr lang="en-A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 X 7 = 350</a:t>
                      </a:r>
                      <a:endParaRPr lang="en-A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 * 12 = 600</a:t>
                      </a:r>
                      <a:endParaRPr lang="en-A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397086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By Store</a:t>
                      </a:r>
                      <a:endParaRPr lang="en-AU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 X 356 = 3,560</a:t>
                      </a:r>
                      <a:endParaRPr lang="en-A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 * 7 = 70</a:t>
                      </a:r>
                      <a:endParaRPr lang="en-A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 * 12 = 120</a:t>
                      </a:r>
                      <a:endParaRPr lang="en-A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516084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Individual</a:t>
                      </a:r>
                      <a:endParaRPr lang="en-AU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365</a:t>
                      </a:r>
                      <a:endParaRPr lang="en-A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en-A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endParaRPr lang="en-A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948559"/>
                  </a:ext>
                </a:extLst>
              </a:tr>
            </a:tbl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724CD351-0CE1-4DE0-8276-7A3D1239472D}"/>
              </a:ext>
            </a:extLst>
          </p:cNvPr>
          <p:cNvSpPr/>
          <p:nvPr/>
        </p:nvSpPr>
        <p:spPr>
          <a:xfrm>
            <a:off x="6768790" y="5537048"/>
            <a:ext cx="4660507" cy="8280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AU" sz="2800" dirty="0">
                <a:solidFill>
                  <a:schemeClr val="bg1"/>
                </a:solidFill>
              </a:rPr>
              <a:t>Plus a GRAND TOTAL Forecast</a:t>
            </a:r>
            <a:endParaRPr lang="en-AU" sz="4400" dirty="0">
              <a:solidFill>
                <a:schemeClr val="bg1"/>
              </a:solidFill>
            </a:endParaRPr>
          </a:p>
        </p:txBody>
      </p:sp>
      <p:sp>
        <p:nvSpPr>
          <p:cNvPr id="4" name="Arrow: Curved Right 3">
            <a:extLst>
              <a:ext uri="{FF2B5EF4-FFF2-40B4-BE49-F238E27FC236}">
                <a16:creationId xmlns:a16="http://schemas.microsoft.com/office/drawing/2014/main" id="{B0930B60-E3C1-453E-A772-999CE485793B}"/>
              </a:ext>
            </a:extLst>
          </p:cNvPr>
          <p:cNvSpPr/>
          <p:nvPr/>
        </p:nvSpPr>
        <p:spPr>
          <a:xfrm>
            <a:off x="436099" y="3270121"/>
            <a:ext cx="297778" cy="632401"/>
          </a:xfrm>
          <a:prstGeom prst="curved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29" name="Arrow: Curved Right 28">
            <a:extLst>
              <a:ext uri="{FF2B5EF4-FFF2-40B4-BE49-F238E27FC236}">
                <a16:creationId xmlns:a16="http://schemas.microsoft.com/office/drawing/2014/main" id="{688B79C4-51B0-4052-BB90-6F87F535EF53}"/>
              </a:ext>
            </a:extLst>
          </p:cNvPr>
          <p:cNvSpPr/>
          <p:nvPr/>
        </p:nvSpPr>
        <p:spPr>
          <a:xfrm>
            <a:off x="228197" y="3037371"/>
            <a:ext cx="505680" cy="1464293"/>
          </a:xfrm>
          <a:prstGeom prst="curved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1" name="Arrow: Curved Right 30">
            <a:extLst>
              <a:ext uri="{FF2B5EF4-FFF2-40B4-BE49-F238E27FC236}">
                <a16:creationId xmlns:a16="http://schemas.microsoft.com/office/drawing/2014/main" id="{FC4BC6D8-2636-4711-97EE-D245D800E7EB}"/>
              </a:ext>
            </a:extLst>
          </p:cNvPr>
          <p:cNvSpPr/>
          <p:nvPr/>
        </p:nvSpPr>
        <p:spPr>
          <a:xfrm>
            <a:off x="160601" y="2783524"/>
            <a:ext cx="550996" cy="2252710"/>
          </a:xfrm>
          <a:prstGeom prst="curved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4" name="Arrow: Curved Right 33">
            <a:extLst>
              <a:ext uri="{FF2B5EF4-FFF2-40B4-BE49-F238E27FC236}">
                <a16:creationId xmlns:a16="http://schemas.microsoft.com/office/drawing/2014/main" id="{983D32E3-51BA-4AFD-AB25-F861AE4D17CF}"/>
              </a:ext>
            </a:extLst>
          </p:cNvPr>
          <p:cNvSpPr/>
          <p:nvPr/>
        </p:nvSpPr>
        <p:spPr>
          <a:xfrm rot="5400000" flipV="1">
            <a:off x="5548660" y="471832"/>
            <a:ext cx="546481" cy="2311348"/>
          </a:xfrm>
          <a:prstGeom prst="curved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5" name="Arrow: Curved Right 34">
            <a:extLst>
              <a:ext uri="{FF2B5EF4-FFF2-40B4-BE49-F238E27FC236}">
                <a16:creationId xmlns:a16="http://schemas.microsoft.com/office/drawing/2014/main" id="{82CC7F6C-7898-434E-8C7C-9BC9FF50A505}"/>
              </a:ext>
            </a:extLst>
          </p:cNvPr>
          <p:cNvSpPr/>
          <p:nvPr/>
        </p:nvSpPr>
        <p:spPr>
          <a:xfrm rot="5400000" flipV="1">
            <a:off x="6160702" y="-877840"/>
            <a:ext cx="853432" cy="4747404"/>
          </a:xfrm>
          <a:prstGeom prst="curved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355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B2DC16-D7CC-41EB-A23A-EE94C57CE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07363"/>
            <a:ext cx="5410854" cy="3740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174" y="2336073"/>
            <a:ext cx="6193868" cy="632401"/>
          </a:xfrm>
        </p:spPr>
        <p:txBody>
          <a:bodyPr>
            <a:noAutofit/>
          </a:bodyPr>
          <a:lstStyle/>
          <a:p>
            <a:r>
              <a:rPr lang="en-US" sz="7200" b="1" dirty="0"/>
              <a:t>THE RESULTS</a:t>
            </a:r>
            <a:endParaRPr lang="en-AU" sz="7200" b="1" dirty="0"/>
          </a:p>
        </p:txBody>
      </p:sp>
    </p:spTree>
    <p:extLst>
      <p:ext uri="{BB962C8B-B14F-4D97-AF65-F5344CB8AC3E}">
        <p14:creationId xmlns:p14="http://schemas.microsoft.com/office/powerpoint/2010/main" val="3628399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E6F7B7-943F-4224-951F-BE7B109C4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379" y="2050976"/>
            <a:ext cx="7534275" cy="4095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197" y="560435"/>
            <a:ext cx="11749498" cy="632401"/>
          </a:xfrm>
        </p:spPr>
        <p:txBody>
          <a:bodyPr>
            <a:noAutofit/>
          </a:bodyPr>
          <a:lstStyle/>
          <a:p>
            <a:r>
              <a:rPr lang="en-US" b="1" dirty="0"/>
              <a:t>Compared multiple models to see variations – such as weekly variations</a:t>
            </a:r>
            <a:endParaRPr lang="en-AU" b="1" dirty="0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954EF6AA-A87A-4C15-9307-6B23A1114B79}"/>
              </a:ext>
            </a:extLst>
          </p:cNvPr>
          <p:cNvSpPr/>
          <p:nvPr/>
        </p:nvSpPr>
        <p:spPr>
          <a:xfrm>
            <a:off x="9320898" y="2784182"/>
            <a:ext cx="1533005" cy="1005126"/>
          </a:xfrm>
          <a:prstGeom prst="wedgeRectCallout">
            <a:avLst>
              <a:gd name="adj1" fmla="val -135388"/>
              <a:gd name="adj2" fmla="val 1093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These are for just 1 product at 1 store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1602204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197" y="560435"/>
            <a:ext cx="10522661" cy="632401"/>
          </a:xfrm>
        </p:spPr>
        <p:txBody>
          <a:bodyPr>
            <a:noAutofit/>
          </a:bodyPr>
          <a:lstStyle/>
          <a:p>
            <a:r>
              <a:rPr lang="en-US" b="1" dirty="0"/>
              <a:t>Know the importance of different features </a:t>
            </a:r>
            <a:endParaRPr lang="en-AU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AAC889-F784-4FD7-867B-DF8CC5E2C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793" y="2683340"/>
            <a:ext cx="7787151" cy="348537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34F5D15-9C25-4753-8F37-F99B0F44EF8D}"/>
              </a:ext>
            </a:extLst>
          </p:cNvPr>
          <p:cNvSpPr/>
          <p:nvPr/>
        </p:nvSpPr>
        <p:spPr>
          <a:xfrm>
            <a:off x="3350855" y="2064623"/>
            <a:ext cx="5125880" cy="521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sz="2400" b="1" dirty="0">
                <a:solidFill>
                  <a:schemeClr val="tx1"/>
                </a:solidFill>
              </a:rPr>
              <a:t>Feature Importance</a:t>
            </a:r>
            <a:endParaRPr lang="en-AU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716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D015F0-59C2-430B-84FB-759286A32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171" y="2998049"/>
            <a:ext cx="5373439" cy="29689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BF5BA3-18EF-4625-B8F1-F48D1C3C8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29" y="2962084"/>
            <a:ext cx="5622149" cy="30409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197" y="474197"/>
            <a:ext cx="11749498" cy="632401"/>
          </a:xfrm>
        </p:spPr>
        <p:txBody>
          <a:bodyPr>
            <a:noAutofit/>
          </a:bodyPr>
          <a:lstStyle/>
          <a:p>
            <a:r>
              <a:rPr lang="en-US" b="1" dirty="0"/>
              <a:t>The forecasts confidence levels are still as good in December as they were for January</a:t>
            </a:r>
            <a:endParaRPr lang="en-AU" b="1" dirty="0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954EF6AA-A87A-4C15-9307-6B23A1114B79}"/>
              </a:ext>
            </a:extLst>
          </p:cNvPr>
          <p:cNvSpPr/>
          <p:nvPr/>
        </p:nvSpPr>
        <p:spPr>
          <a:xfrm>
            <a:off x="5597712" y="1852156"/>
            <a:ext cx="1758973" cy="820255"/>
          </a:xfrm>
          <a:prstGeom prst="wedgeRectCallout">
            <a:avLst>
              <a:gd name="adj1" fmla="val -42950"/>
              <a:gd name="adj2" fmla="val 2990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09B79B-7AE0-4668-9B08-BC8DC86D10E2}"/>
              </a:ext>
            </a:extLst>
          </p:cNvPr>
          <p:cNvSpPr/>
          <p:nvPr/>
        </p:nvSpPr>
        <p:spPr>
          <a:xfrm>
            <a:off x="1942185" y="1964462"/>
            <a:ext cx="1848579" cy="521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b="1" dirty="0">
                <a:solidFill>
                  <a:schemeClr val="tx1"/>
                </a:solidFill>
              </a:rPr>
              <a:t>Jan 2017</a:t>
            </a:r>
            <a:endParaRPr lang="en-AU" b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3115D6-FDBD-44A1-B8AC-465C9DA0D64D}"/>
              </a:ext>
            </a:extLst>
          </p:cNvPr>
          <p:cNvSpPr/>
          <p:nvPr/>
        </p:nvSpPr>
        <p:spPr>
          <a:xfrm>
            <a:off x="7957168" y="1905176"/>
            <a:ext cx="2225519" cy="510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b="1" dirty="0">
                <a:solidFill>
                  <a:schemeClr val="tx1"/>
                </a:solidFill>
              </a:rPr>
              <a:t>Nov and Dec 2017</a:t>
            </a:r>
            <a:endParaRPr lang="en-AU" b="1" dirty="0">
              <a:solidFill>
                <a:schemeClr val="tx1"/>
              </a:solidFill>
            </a:endParaRP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CF7C62AB-DC27-47A3-ABE6-61ADBD404B1F}"/>
              </a:ext>
            </a:extLst>
          </p:cNvPr>
          <p:cNvSpPr/>
          <p:nvPr/>
        </p:nvSpPr>
        <p:spPr>
          <a:xfrm>
            <a:off x="5597712" y="1866658"/>
            <a:ext cx="1758973" cy="820255"/>
          </a:xfrm>
          <a:prstGeom prst="wedgeRectCallout">
            <a:avLst>
              <a:gd name="adj1" fmla="val 13702"/>
              <a:gd name="adj2" fmla="val 2610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Confidence intervals have not expanded out</a:t>
            </a:r>
            <a:endParaRPr lang="en-AU" sz="1200" dirty="0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42BE2903-BD4D-4B89-B267-F7D7CD6524A4}"/>
              </a:ext>
            </a:extLst>
          </p:cNvPr>
          <p:cNvSpPr/>
          <p:nvPr/>
        </p:nvSpPr>
        <p:spPr>
          <a:xfrm>
            <a:off x="5371541" y="4589072"/>
            <a:ext cx="226171" cy="240381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CCA8AFC7-1AC1-4C4D-B713-9C45CC36B13B}"/>
              </a:ext>
            </a:extLst>
          </p:cNvPr>
          <p:cNvSpPr/>
          <p:nvPr/>
        </p:nvSpPr>
        <p:spPr>
          <a:xfrm flipH="1">
            <a:off x="6818049" y="4281767"/>
            <a:ext cx="103582" cy="307305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9B1D2BDA-6F54-46CA-A4E6-F9C7E97ABF66}"/>
              </a:ext>
            </a:extLst>
          </p:cNvPr>
          <p:cNvSpPr/>
          <p:nvPr/>
        </p:nvSpPr>
        <p:spPr>
          <a:xfrm>
            <a:off x="9008890" y="5923751"/>
            <a:ext cx="1758973" cy="820255"/>
          </a:xfrm>
          <a:prstGeom prst="wedgeRectCallout">
            <a:avLst>
              <a:gd name="adj1" fmla="val -29808"/>
              <a:gd name="adj2" fmla="val -16104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Picking up little dips and blips accurately</a:t>
            </a:r>
            <a:endParaRPr lang="en-AU" sz="1200" dirty="0"/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B1E8CDD1-4A50-4AB8-8EA5-D7E45F7EF161}"/>
              </a:ext>
            </a:extLst>
          </p:cNvPr>
          <p:cNvSpPr/>
          <p:nvPr/>
        </p:nvSpPr>
        <p:spPr>
          <a:xfrm>
            <a:off x="9008889" y="5923750"/>
            <a:ext cx="1758973" cy="820255"/>
          </a:xfrm>
          <a:prstGeom prst="wedgeRectCallout">
            <a:avLst>
              <a:gd name="adj1" fmla="val 81732"/>
              <a:gd name="adj2" fmla="val -18701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Still picking up little dips and blips accurately</a:t>
            </a:r>
            <a:endParaRPr lang="en-AU" sz="1200" dirty="0"/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A90DBF70-0693-40E3-9388-79E180560FCD}"/>
              </a:ext>
            </a:extLst>
          </p:cNvPr>
          <p:cNvSpPr/>
          <p:nvPr/>
        </p:nvSpPr>
        <p:spPr>
          <a:xfrm>
            <a:off x="2373516" y="6128813"/>
            <a:ext cx="1758973" cy="410128"/>
          </a:xfrm>
          <a:prstGeom prst="wedgeRectCallout">
            <a:avLst>
              <a:gd name="adj1" fmla="val -77712"/>
              <a:gd name="adj2" fmla="val -2840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Bottom 10% range</a:t>
            </a:r>
            <a:endParaRPr lang="en-AU" sz="1200" dirty="0"/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8883089-198A-40B5-8D9B-E927BF0548AE}"/>
              </a:ext>
            </a:extLst>
          </p:cNvPr>
          <p:cNvSpPr/>
          <p:nvPr/>
        </p:nvSpPr>
        <p:spPr>
          <a:xfrm>
            <a:off x="2866474" y="3610900"/>
            <a:ext cx="1758973" cy="496868"/>
          </a:xfrm>
          <a:prstGeom prst="wedgeRectCallout">
            <a:avLst>
              <a:gd name="adj1" fmla="val -65604"/>
              <a:gd name="adj2" fmla="val 21872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Mid 50% range</a:t>
            </a:r>
            <a:endParaRPr lang="en-AU" sz="1200" dirty="0"/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306B21BC-D9D2-4479-8DA3-EACBABE3FECB}"/>
              </a:ext>
            </a:extLst>
          </p:cNvPr>
          <p:cNvSpPr/>
          <p:nvPr/>
        </p:nvSpPr>
        <p:spPr>
          <a:xfrm>
            <a:off x="360888" y="2088465"/>
            <a:ext cx="1758973" cy="490689"/>
          </a:xfrm>
          <a:prstGeom prst="wedgeRectCallout">
            <a:avLst>
              <a:gd name="adj1" fmla="val 3084"/>
              <a:gd name="adj2" fmla="val 492538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Top 90% range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2040271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197" y="560435"/>
            <a:ext cx="11749498" cy="632401"/>
          </a:xfrm>
        </p:spPr>
        <p:txBody>
          <a:bodyPr>
            <a:noAutofit/>
          </a:bodyPr>
          <a:lstStyle/>
          <a:p>
            <a:r>
              <a:rPr lang="en-US" b="1" dirty="0"/>
              <a:t>For each model there are multiple metrics to potentially review </a:t>
            </a:r>
            <a:endParaRPr lang="en-AU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89DC43-4A0D-4F9D-AEDC-21A9F48D4FC0}"/>
              </a:ext>
            </a:extLst>
          </p:cNvPr>
          <p:cNvSpPr/>
          <p:nvPr/>
        </p:nvSpPr>
        <p:spPr>
          <a:xfrm>
            <a:off x="8583507" y="2012590"/>
            <a:ext cx="3380296" cy="1650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Grand Total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10,733,740 : actual sales </a:t>
            </a:r>
          </a:p>
          <a:p>
            <a:pPr algn="ctr"/>
            <a:r>
              <a:rPr lang="en-US" dirty="0"/>
              <a:t>10,396,200  : forecast</a:t>
            </a:r>
          </a:p>
          <a:p>
            <a:pPr algn="ctr"/>
            <a:r>
              <a:rPr lang="en-US" dirty="0"/>
              <a:t>3.1% : too low</a:t>
            </a:r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21556972-ACA7-4723-950D-8B31BE1AD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007425"/>
              </p:ext>
            </p:extLst>
          </p:nvPr>
        </p:nvGraphicFramePr>
        <p:xfrm>
          <a:off x="4880906" y="2012590"/>
          <a:ext cx="3066593" cy="1926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6593">
                  <a:extLst>
                    <a:ext uri="{9D8B030D-6E8A-4147-A177-3AD203B41FA5}">
                      <a16:colId xmlns:a16="http://schemas.microsoft.com/office/drawing/2014/main" val="3957396853"/>
                    </a:ext>
                  </a:extLst>
                </a:gridCol>
              </a:tblGrid>
              <a:tr h="371595">
                <a:tc>
                  <a:txBody>
                    <a:bodyPr/>
                    <a:lstStyle/>
                    <a:p>
                      <a:pPr algn="ctr"/>
                      <a:r>
                        <a:rPr lang="en-AU" b="1" i="0" dirty="0">
                          <a:solidFill>
                            <a:schemeClr val="bg1"/>
                          </a:solidFill>
                          <a:effectLst/>
                          <a:latin typeface="geomanistregular"/>
                        </a:rPr>
                        <a:t>XG Boost  </a:t>
                      </a:r>
                      <a:r>
                        <a:rPr lang="en-AU" b="0" i="0" dirty="0">
                          <a:solidFill>
                            <a:schemeClr val="bg1"/>
                          </a:solidFill>
                          <a:effectLst/>
                          <a:latin typeface="geomanistregular"/>
                        </a:rPr>
                        <a:t>for </a:t>
                      </a:r>
                    </a:p>
                    <a:p>
                      <a:pPr algn="ctr"/>
                      <a:r>
                        <a:rPr lang="en-AU" b="0" i="0" dirty="0">
                          <a:solidFill>
                            <a:schemeClr val="bg1"/>
                          </a:solidFill>
                          <a:effectLst/>
                          <a:latin typeface="geomanistregular"/>
                        </a:rPr>
                        <a:t>product / store </a:t>
                      </a:r>
                    </a:p>
                    <a:p>
                      <a:pPr algn="ctr"/>
                      <a:r>
                        <a:rPr lang="en-AU" b="0" i="0" dirty="0">
                          <a:solidFill>
                            <a:schemeClr val="bg1"/>
                          </a:solidFill>
                          <a:effectLst/>
                          <a:latin typeface="geomanistregular"/>
                        </a:rPr>
                        <a:t>over 365 days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008278"/>
                  </a:ext>
                </a:extLst>
              </a:tr>
              <a:tr h="371595">
                <a:tc>
                  <a:txBody>
                    <a:bodyPr/>
                    <a:lstStyle/>
                    <a:p>
                      <a:pPr algn="ctr"/>
                      <a:r>
                        <a:rPr lang="en-AU" b="0" i="0" dirty="0">
                          <a:solidFill>
                            <a:srgbClr val="000000"/>
                          </a:solidFill>
                          <a:effectLst/>
                          <a:latin typeface="geomanistregular"/>
                        </a:rPr>
                        <a:t>Root Mean Squared Error (RMSE)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7830825"/>
                  </a:ext>
                </a:extLst>
              </a:tr>
              <a:tr h="371595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geomanistregular"/>
                        </a:rPr>
                        <a:t>6.31</a:t>
                      </a:r>
                      <a:endParaRPr lang="en-AU" b="0" i="0" dirty="0">
                        <a:solidFill>
                          <a:srgbClr val="000000"/>
                        </a:solidFill>
                        <a:effectLst/>
                        <a:latin typeface="geomanistregula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680840"/>
                  </a:ext>
                </a:extLst>
              </a:tr>
            </a:tbl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7F155223-E17C-4DA4-AAA7-94BCB3AF15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7471466"/>
              </p:ext>
            </p:extLst>
          </p:nvPr>
        </p:nvGraphicFramePr>
        <p:xfrm>
          <a:off x="228197" y="2012590"/>
          <a:ext cx="4324350" cy="29289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149E8214-EBF8-4ACC-9438-DC19B26EF01A}"/>
              </a:ext>
            </a:extLst>
          </p:cNvPr>
          <p:cNvSpPr/>
          <p:nvPr/>
        </p:nvSpPr>
        <p:spPr>
          <a:xfrm>
            <a:off x="559245" y="5939761"/>
            <a:ext cx="1970698" cy="715607"/>
          </a:xfrm>
          <a:prstGeom prst="wedgeRectCallout">
            <a:avLst>
              <a:gd name="adj1" fmla="val -24444"/>
              <a:gd name="adj2" fmla="val -1976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5% of forecasts are within 0.92% of actual sales </a:t>
            </a:r>
            <a:endParaRPr lang="en-AU" sz="1200" dirty="0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F0CE4325-6A0D-4690-A9DD-BCB26CB37BE7}"/>
              </a:ext>
            </a:extLst>
          </p:cNvPr>
          <p:cNvSpPr/>
          <p:nvPr/>
        </p:nvSpPr>
        <p:spPr>
          <a:xfrm>
            <a:off x="3447631" y="6034109"/>
            <a:ext cx="1970698" cy="715607"/>
          </a:xfrm>
          <a:prstGeom prst="wedgeRectCallout">
            <a:avLst>
              <a:gd name="adj1" fmla="val -25698"/>
              <a:gd name="adj2" fmla="val -1976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75% of forecasts are within 17% of actual sales 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2916556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928567-C035-42FD-933C-7EADFA4BE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881" y="1721740"/>
            <a:ext cx="5557810" cy="4622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225" y="211367"/>
            <a:ext cx="10196613" cy="1037570"/>
          </a:xfrm>
        </p:spPr>
        <p:txBody>
          <a:bodyPr>
            <a:noAutofit/>
          </a:bodyPr>
          <a:lstStyle/>
          <a:p>
            <a:r>
              <a:rPr lang="en-US" b="1" dirty="0"/>
              <a:t>Cat Boost was the best tool for by store by product over 365 days (500 forecasts)</a:t>
            </a:r>
            <a:endParaRPr lang="en-AU" b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1D0E85C-014D-46CC-B43C-126DAF6A8D14}"/>
              </a:ext>
            </a:extLst>
          </p:cNvPr>
          <p:cNvSpPr/>
          <p:nvPr/>
        </p:nvSpPr>
        <p:spPr>
          <a:xfrm>
            <a:off x="10506838" y="221887"/>
            <a:ext cx="1102625" cy="3044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sz="1400" b="1" dirty="0">
                <a:solidFill>
                  <a:schemeClr val="tx1"/>
                </a:solidFill>
              </a:rPr>
              <a:t>Best</a:t>
            </a:r>
            <a:endParaRPr lang="en-AU" sz="1400" b="1" dirty="0">
              <a:solidFill>
                <a:schemeClr val="tx1"/>
              </a:solidFill>
            </a:endParaRPr>
          </a:p>
        </p:txBody>
      </p:sp>
      <p:sp>
        <p:nvSpPr>
          <p:cNvPr id="35" name="Speech Bubble: Rectangle 34">
            <a:extLst>
              <a:ext uri="{FF2B5EF4-FFF2-40B4-BE49-F238E27FC236}">
                <a16:creationId xmlns:a16="http://schemas.microsoft.com/office/drawing/2014/main" id="{7D354474-D5CC-47F4-A6D5-1D178DE4EBD8}"/>
              </a:ext>
            </a:extLst>
          </p:cNvPr>
          <p:cNvSpPr/>
          <p:nvPr/>
        </p:nvSpPr>
        <p:spPr>
          <a:xfrm>
            <a:off x="8962548" y="1721740"/>
            <a:ext cx="1042571" cy="690670"/>
          </a:xfrm>
          <a:prstGeom prst="wedgeRectCallout">
            <a:avLst>
              <a:gd name="adj1" fmla="val -335339"/>
              <a:gd name="adj2" fmla="val 690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The lower the number the better</a:t>
            </a:r>
            <a:endParaRPr lang="en-AU" sz="12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F8FE04B-A4F4-4358-A808-47765EC0B8CA}"/>
              </a:ext>
            </a:extLst>
          </p:cNvPr>
          <p:cNvSpPr/>
          <p:nvPr/>
        </p:nvSpPr>
        <p:spPr>
          <a:xfrm>
            <a:off x="10506838" y="645594"/>
            <a:ext cx="1102625" cy="30443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sz="1400" b="1" dirty="0">
                <a:solidFill>
                  <a:schemeClr val="tx1"/>
                </a:solidFill>
              </a:rPr>
              <a:t>Other</a:t>
            </a:r>
            <a:endParaRPr lang="en-AU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513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029" y="633825"/>
            <a:ext cx="10506953" cy="632401"/>
          </a:xfrm>
        </p:spPr>
        <p:txBody>
          <a:bodyPr>
            <a:noAutofit/>
          </a:bodyPr>
          <a:lstStyle/>
          <a:p>
            <a:r>
              <a:rPr lang="en-US" b="1" dirty="0"/>
              <a:t>Cat Boost was also the best for the 7 day time series solution vs rolling forecasts variations.</a:t>
            </a:r>
            <a:endParaRPr lang="en-AU" b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1D0E85C-014D-46CC-B43C-126DAF6A8D14}"/>
              </a:ext>
            </a:extLst>
          </p:cNvPr>
          <p:cNvSpPr/>
          <p:nvPr/>
        </p:nvSpPr>
        <p:spPr>
          <a:xfrm>
            <a:off x="10506838" y="221887"/>
            <a:ext cx="1102625" cy="3044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sz="1400" b="1" dirty="0">
                <a:solidFill>
                  <a:schemeClr val="tx1"/>
                </a:solidFill>
              </a:rPr>
              <a:t>Best</a:t>
            </a:r>
            <a:endParaRPr lang="en-AU" sz="1400" b="1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F8FE04B-A4F4-4358-A808-47765EC0B8CA}"/>
              </a:ext>
            </a:extLst>
          </p:cNvPr>
          <p:cNvSpPr/>
          <p:nvPr/>
        </p:nvSpPr>
        <p:spPr>
          <a:xfrm>
            <a:off x="10506838" y="645594"/>
            <a:ext cx="1102625" cy="30443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sz="1400" b="1" dirty="0">
                <a:solidFill>
                  <a:schemeClr val="tx1"/>
                </a:solidFill>
              </a:rPr>
              <a:t>Other</a:t>
            </a:r>
            <a:endParaRPr lang="en-AU" sz="14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69650D-15BB-4480-B93F-233ADBF76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586" y="2070030"/>
            <a:ext cx="5736214" cy="415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56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AEB0F27-06A3-4B92-A7D5-5C470F4CB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013" y="1192836"/>
            <a:ext cx="5374741" cy="41344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197" y="560435"/>
            <a:ext cx="11749498" cy="632401"/>
          </a:xfrm>
        </p:spPr>
        <p:txBody>
          <a:bodyPr>
            <a:noAutofit/>
          </a:bodyPr>
          <a:lstStyle/>
          <a:p>
            <a:r>
              <a:rPr lang="en-US" b="1" dirty="0"/>
              <a:t>Agenda</a:t>
            </a:r>
            <a:endParaRPr lang="en-AU" b="1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22C2134-580E-47F3-A76A-DCCEC6F81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991" y="1639785"/>
            <a:ext cx="5618997" cy="25856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2219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3200" dirty="0"/>
              <a:t>Exploratory data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The business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The approach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The results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3479612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225" y="211367"/>
            <a:ext cx="11749498" cy="632401"/>
          </a:xfrm>
        </p:spPr>
        <p:txBody>
          <a:bodyPr>
            <a:noAutofit/>
          </a:bodyPr>
          <a:lstStyle/>
          <a:p>
            <a:r>
              <a:rPr lang="en-US" b="1" dirty="0"/>
              <a:t>Cat Boost was the best tool for daily forecasts</a:t>
            </a:r>
            <a:endParaRPr lang="en-AU" b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1D0E85C-014D-46CC-B43C-126DAF6A8D14}"/>
              </a:ext>
            </a:extLst>
          </p:cNvPr>
          <p:cNvSpPr/>
          <p:nvPr/>
        </p:nvSpPr>
        <p:spPr>
          <a:xfrm>
            <a:off x="10506838" y="221887"/>
            <a:ext cx="1102625" cy="3044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sz="1400" b="1" dirty="0">
                <a:solidFill>
                  <a:schemeClr val="tx1"/>
                </a:solidFill>
              </a:rPr>
              <a:t>Best</a:t>
            </a:r>
            <a:endParaRPr lang="en-AU" sz="1400" b="1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F8FE04B-A4F4-4358-A808-47765EC0B8CA}"/>
              </a:ext>
            </a:extLst>
          </p:cNvPr>
          <p:cNvSpPr/>
          <p:nvPr/>
        </p:nvSpPr>
        <p:spPr>
          <a:xfrm>
            <a:off x="10506838" y="645594"/>
            <a:ext cx="1102625" cy="30443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sz="1400" b="1" dirty="0">
                <a:solidFill>
                  <a:schemeClr val="tx1"/>
                </a:solidFill>
              </a:rPr>
              <a:t>Other</a:t>
            </a:r>
            <a:endParaRPr lang="en-AU" sz="1400" b="1" dirty="0">
              <a:solidFill>
                <a:schemeClr val="tx1"/>
              </a:solidFill>
            </a:endParaRP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168DF6D0-5D31-42C4-BC85-4969D51BC42D}"/>
              </a:ext>
            </a:extLst>
          </p:cNvPr>
          <p:cNvSpPr/>
          <p:nvPr/>
        </p:nvSpPr>
        <p:spPr>
          <a:xfrm>
            <a:off x="8649363" y="3221160"/>
            <a:ext cx="2421911" cy="1294569"/>
          </a:xfrm>
          <a:prstGeom prst="wedgeRectCallout">
            <a:avLst>
              <a:gd name="adj1" fmla="val -74361"/>
              <a:gd name="adj2" fmla="val -854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There were also other forecasts that had bad results that were not shown</a:t>
            </a:r>
            <a:endParaRPr lang="en-AU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CCAC1C-7278-4FE1-8324-079419252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380" y="1338257"/>
            <a:ext cx="6524970" cy="392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97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251" y="457672"/>
            <a:ext cx="11749498" cy="632401"/>
          </a:xfrm>
        </p:spPr>
        <p:txBody>
          <a:bodyPr>
            <a:noAutofit/>
          </a:bodyPr>
          <a:lstStyle/>
          <a:p>
            <a:r>
              <a:rPr lang="en-US" b="1" dirty="0"/>
              <a:t>Can use the 1 forecast at store item and expand to other needs</a:t>
            </a:r>
            <a:endParaRPr lang="en-AU" b="1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CA4F7F2-C3DF-4ED8-B2C7-7B508CBF8A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0792" y="1510201"/>
            <a:ext cx="2586053" cy="4927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2219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400" b="1" dirty="0"/>
              <a:t>by Store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EB8129A-29CC-485E-8B64-D34596B195E8}"/>
              </a:ext>
            </a:extLst>
          </p:cNvPr>
          <p:cNvCxnSpPr>
            <a:cxnSpLocks/>
          </p:cNvCxnSpPr>
          <p:nvPr/>
        </p:nvCxnSpPr>
        <p:spPr>
          <a:xfrm>
            <a:off x="1347288" y="3037542"/>
            <a:ext cx="2268000" cy="0"/>
          </a:xfrm>
          <a:prstGeom prst="line">
            <a:avLst/>
          </a:prstGeom>
          <a:ln w="25400" cmpd="dbl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9863141-3F2E-47BF-A7BE-88129599B52B}"/>
              </a:ext>
            </a:extLst>
          </p:cNvPr>
          <p:cNvSpPr/>
          <p:nvPr/>
        </p:nvSpPr>
        <p:spPr>
          <a:xfrm>
            <a:off x="8145990" y="2428744"/>
            <a:ext cx="2875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50 forecasts over 12 months</a:t>
            </a:r>
          </a:p>
        </p:txBody>
      </p:sp>
      <p:sp>
        <p:nvSpPr>
          <p:cNvPr id="31" name="Rectangle 1">
            <a:extLst>
              <a:ext uri="{FF2B5EF4-FFF2-40B4-BE49-F238E27FC236}">
                <a16:creationId xmlns:a16="http://schemas.microsoft.com/office/drawing/2014/main" id="{C096BCE0-E1E1-4835-A81F-B3594B7FE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5237" y="1472173"/>
            <a:ext cx="2586053" cy="8620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2219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400" b="1" dirty="0"/>
              <a:t>by Item</a:t>
            </a:r>
          </a:p>
          <a:p>
            <a:r>
              <a:rPr lang="en-US" sz="2400" b="1" dirty="0"/>
              <a:t>by Store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0D54FD7-5B42-4137-909B-A4FD8CA1FE58}"/>
              </a:ext>
            </a:extLst>
          </p:cNvPr>
          <p:cNvSpPr/>
          <p:nvPr/>
        </p:nvSpPr>
        <p:spPr>
          <a:xfrm>
            <a:off x="1311256" y="2271641"/>
            <a:ext cx="2340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by month – 12 months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E150EC0-8DCC-400C-9E31-8FB5338BBCCB}"/>
              </a:ext>
            </a:extLst>
          </p:cNvPr>
          <p:cNvSpPr/>
          <p:nvPr/>
        </p:nvSpPr>
        <p:spPr>
          <a:xfrm>
            <a:off x="1304756" y="2573634"/>
            <a:ext cx="2875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50 forecasts over 12 months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53AF886-1AB7-4167-B8F8-EDBEF5B5EB96}"/>
              </a:ext>
            </a:extLst>
          </p:cNvPr>
          <p:cNvSpPr/>
          <p:nvPr/>
        </p:nvSpPr>
        <p:spPr>
          <a:xfrm>
            <a:off x="1347288" y="3297115"/>
            <a:ext cx="2384797" cy="3600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sz="1600" b="1" dirty="0">
                <a:solidFill>
                  <a:schemeClr val="tx1"/>
                </a:solidFill>
              </a:rPr>
              <a:t>68.9	XG Boost</a:t>
            </a:r>
            <a:endParaRPr lang="en-AU" sz="1600" b="1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2B8A965-ED68-4302-8AAC-FF6621242EE5}"/>
              </a:ext>
            </a:extLst>
          </p:cNvPr>
          <p:cNvSpPr/>
          <p:nvPr/>
        </p:nvSpPr>
        <p:spPr>
          <a:xfrm>
            <a:off x="1321181" y="5108563"/>
            <a:ext cx="2410904" cy="360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sz="1600" b="1" dirty="0">
                <a:solidFill>
                  <a:schemeClr val="tx1"/>
                </a:solidFill>
              </a:rPr>
              <a:t>71.6	XG Boost</a:t>
            </a:r>
            <a:endParaRPr lang="en-AU" sz="1600" b="1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497C2D-35A0-48FC-AABD-AE757FBEAD01}"/>
              </a:ext>
            </a:extLst>
          </p:cNvPr>
          <p:cNvSpPr/>
          <p:nvPr/>
        </p:nvSpPr>
        <p:spPr>
          <a:xfrm>
            <a:off x="8240119" y="3297115"/>
            <a:ext cx="2880000" cy="3600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sz="1600" b="1" dirty="0">
                <a:solidFill>
                  <a:schemeClr val="tx1"/>
                </a:solidFill>
              </a:rPr>
              <a:t>3,138	XG Boost</a:t>
            </a:r>
            <a:endParaRPr lang="en-AU" sz="1600" b="1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53C29F9-8935-4925-9784-17A2FCE70E1A}"/>
              </a:ext>
            </a:extLst>
          </p:cNvPr>
          <p:cNvSpPr/>
          <p:nvPr/>
        </p:nvSpPr>
        <p:spPr>
          <a:xfrm>
            <a:off x="8204087" y="1998183"/>
            <a:ext cx="2340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by month – 12 months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0C75D2B-81EE-4B2A-9E88-1EACB2EFFE8A}"/>
              </a:ext>
            </a:extLst>
          </p:cNvPr>
          <p:cNvSpPr/>
          <p:nvPr/>
        </p:nvSpPr>
        <p:spPr>
          <a:xfrm>
            <a:off x="1321181" y="4161412"/>
            <a:ext cx="2687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Summed Daily to Monthly</a:t>
            </a:r>
          </a:p>
        </p:txBody>
      </p:sp>
      <p:sp>
        <p:nvSpPr>
          <p:cNvPr id="32" name="Speech Bubble: Rectangle 31">
            <a:extLst>
              <a:ext uri="{FF2B5EF4-FFF2-40B4-BE49-F238E27FC236}">
                <a16:creationId xmlns:a16="http://schemas.microsoft.com/office/drawing/2014/main" id="{08DD5579-B816-4A6E-9330-3DE179056DD3}"/>
              </a:ext>
            </a:extLst>
          </p:cNvPr>
          <p:cNvSpPr/>
          <p:nvPr/>
        </p:nvSpPr>
        <p:spPr>
          <a:xfrm>
            <a:off x="5237007" y="3224661"/>
            <a:ext cx="1458644" cy="412178"/>
          </a:xfrm>
          <a:prstGeom prst="wedgeRectCallout">
            <a:avLst>
              <a:gd name="adj1" fmla="val -150482"/>
              <a:gd name="adj2" fmla="val -90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Calculated Separately</a:t>
            </a:r>
            <a:endParaRPr lang="en-AU" sz="1200" dirty="0"/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0C09F367-48FA-4E9D-BE27-06E890D246C4}"/>
              </a:ext>
            </a:extLst>
          </p:cNvPr>
          <p:cNvSpPr/>
          <p:nvPr/>
        </p:nvSpPr>
        <p:spPr>
          <a:xfrm>
            <a:off x="4363114" y="5059470"/>
            <a:ext cx="3130506" cy="565024"/>
          </a:xfrm>
          <a:prstGeom prst="wedgeRectCallout">
            <a:avLst>
              <a:gd name="adj1" fmla="val -57096"/>
              <a:gd name="adj2" fmla="val -735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Summed up from by  Day to by Month without running separately</a:t>
            </a:r>
            <a:endParaRPr lang="en-AU" sz="1200" dirty="0"/>
          </a:p>
        </p:txBody>
      </p:sp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18AD6753-CA92-48FF-8F64-7B85869B5005}"/>
              </a:ext>
            </a:extLst>
          </p:cNvPr>
          <p:cNvSpPr/>
          <p:nvPr/>
        </p:nvSpPr>
        <p:spPr>
          <a:xfrm>
            <a:off x="5256780" y="3221160"/>
            <a:ext cx="1458643" cy="415679"/>
          </a:xfrm>
          <a:prstGeom prst="wedgeRectCallout">
            <a:avLst>
              <a:gd name="adj1" fmla="val 151545"/>
              <a:gd name="adj2" fmla="val -58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Calculated Separately</a:t>
            </a:r>
            <a:endParaRPr lang="en-AU" sz="12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A1B456-81A0-4300-A15F-C3D2FEFC6BB9}"/>
              </a:ext>
            </a:extLst>
          </p:cNvPr>
          <p:cNvCxnSpPr>
            <a:cxnSpLocks/>
          </p:cNvCxnSpPr>
          <p:nvPr/>
        </p:nvCxnSpPr>
        <p:spPr>
          <a:xfrm>
            <a:off x="8240119" y="2942966"/>
            <a:ext cx="2268000" cy="0"/>
          </a:xfrm>
          <a:prstGeom prst="line">
            <a:avLst/>
          </a:prstGeom>
          <a:ln w="25400" cmpd="dbl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438C206E-7D12-4102-BF23-9A148E61F7B8}"/>
              </a:ext>
            </a:extLst>
          </p:cNvPr>
          <p:cNvSpPr/>
          <p:nvPr/>
        </p:nvSpPr>
        <p:spPr>
          <a:xfrm>
            <a:off x="1321181" y="4584921"/>
            <a:ext cx="2410904" cy="360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sz="1600" b="1" dirty="0">
                <a:solidFill>
                  <a:schemeClr val="tx1"/>
                </a:solidFill>
              </a:rPr>
              <a:t>70.4	Cat Boost</a:t>
            </a:r>
            <a:endParaRPr lang="en-AU" sz="1600" b="1" dirty="0">
              <a:solidFill>
                <a:schemeClr val="tx1"/>
              </a:solidFill>
            </a:endParaRPr>
          </a:p>
        </p:txBody>
      </p:sp>
      <p:sp>
        <p:nvSpPr>
          <p:cNvPr id="5" name="Arrow: Curved Left 4">
            <a:extLst>
              <a:ext uri="{FF2B5EF4-FFF2-40B4-BE49-F238E27FC236}">
                <a16:creationId xmlns:a16="http://schemas.microsoft.com/office/drawing/2014/main" id="{2F3DD1F3-5258-49BB-ACCC-3FD7B0CFAF67}"/>
              </a:ext>
            </a:extLst>
          </p:cNvPr>
          <p:cNvSpPr/>
          <p:nvPr/>
        </p:nvSpPr>
        <p:spPr>
          <a:xfrm flipH="1" flipV="1">
            <a:off x="785824" y="3456505"/>
            <a:ext cx="561462" cy="176777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608CC5D-74EB-4FC5-8D17-89741B882F1C}"/>
              </a:ext>
            </a:extLst>
          </p:cNvPr>
          <p:cNvSpPr/>
          <p:nvPr/>
        </p:nvSpPr>
        <p:spPr>
          <a:xfrm>
            <a:off x="1321181" y="5632205"/>
            <a:ext cx="2410904" cy="360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sz="1600" b="1" dirty="0">
                <a:solidFill>
                  <a:schemeClr val="tx1"/>
                </a:solidFill>
              </a:rPr>
              <a:t>81.5	Deep AR</a:t>
            </a:r>
            <a:endParaRPr lang="en-AU" sz="1600" b="1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1365421-66FC-4419-BAE9-5E018557E813}"/>
              </a:ext>
            </a:extLst>
          </p:cNvPr>
          <p:cNvSpPr/>
          <p:nvPr/>
        </p:nvSpPr>
        <p:spPr>
          <a:xfrm>
            <a:off x="1321181" y="6155848"/>
            <a:ext cx="2410904" cy="360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sz="1600" b="1" dirty="0">
                <a:solidFill>
                  <a:schemeClr val="tx1"/>
                </a:solidFill>
              </a:rPr>
              <a:t>84.6	Prophet</a:t>
            </a:r>
            <a:endParaRPr lang="en-AU" sz="1600" b="1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3BA7F0D-D39A-47C6-9DBF-D248B0C0F20D}"/>
              </a:ext>
            </a:extLst>
          </p:cNvPr>
          <p:cNvSpPr/>
          <p:nvPr/>
        </p:nvSpPr>
        <p:spPr>
          <a:xfrm>
            <a:off x="8235778" y="5080010"/>
            <a:ext cx="2880000" cy="360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sz="1600" b="1" dirty="0">
                <a:solidFill>
                  <a:schemeClr val="tx1"/>
                </a:solidFill>
              </a:rPr>
              <a:t>2,812	XG Boost</a:t>
            </a:r>
            <a:endParaRPr lang="en-AU" sz="1600" b="1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04260D0-309B-4D6A-ABBE-CAABB992FC72}"/>
              </a:ext>
            </a:extLst>
          </p:cNvPr>
          <p:cNvSpPr/>
          <p:nvPr/>
        </p:nvSpPr>
        <p:spPr>
          <a:xfrm>
            <a:off x="8240119" y="4584921"/>
            <a:ext cx="2880000" cy="360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sz="1600" b="1" dirty="0">
                <a:solidFill>
                  <a:schemeClr val="tx1"/>
                </a:solidFill>
              </a:rPr>
              <a:t>2,612	Cat Boost</a:t>
            </a:r>
            <a:endParaRPr lang="en-AU" sz="1600" b="1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D6D14D4-4F47-4D04-B94E-E7691AACAED4}"/>
              </a:ext>
            </a:extLst>
          </p:cNvPr>
          <p:cNvSpPr/>
          <p:nvPr/>
        </p:nvSpPr>
        <p:spPr>
          <a:xfrm>
            <a:off x="8235778" y="6155848"/>
            <a:ext cx="2880000" cy="360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sz="1600" b="1" dirty="0">
                <a:solidFill>
                  <a:schemeClr val="tx1"/>
                </a:solidFill>
              </a:rPr>
              <a:t>3,899	Deep AR</a:t>
            </a:r>
            <a:endParaRPr lang="en-AU" sz="1600" b="1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AD7190A-AECC-4024-965C-E7F2C331D021}"/>
              </a:ext>
            </a:extLst>
          </p:cNvPr>
          <p:cNvSpPr/>
          <p:nvPr/>
        </p:nvSpPr>
        <p:spPr>
          <a:xfrm>
            <a:off x="8235778" y="5624494"/>
            <a:ext cx="2880000" cy="360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sz="1600" b="1" dirty="0">
                <a:solidFill>
                  <a:schemeClr val="tx1"/>
                </a:solidFill>
              </a:rPr>
              <a:t>3,617	Prophet</a:t>
            </a:r>
            <a:endParaRPr lang="en-AU" sz="1600" b="1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9834114-E0FF-4609-937E-827E98B6AACD}"/>
              </a:ext>
            </a:extLst>
          </p:cNvPr>
          <p:cNvSpPr/>
          <p:nvPr/>
        </p:nvSpPr>
        <p:spPr>
          <a:xfrm>
            <a:off x="8240119" y="4150410"/>
            <a:ext cx="2687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Summed Daily to Monthly</a:t>
            </a:r>
          </a:p>
        </p:txBody>
      </p:sp>
      <p:sp>
        <p:nvSpPr>
          <p:cNvPr id="51" name="Arrow: Curved Left 50">
            <a:extLst>
              <a:ext uri="{FF2B5EF4-FFF2-40B4-BE49-F238E27FC236}">
                <a16:creationId xmlns:a16="http://schemas.microsoft.com/office/drawing/2014/main" id="{4D026F23-B99C-49B8-B00F-8991DFFD9721}"/>
              </a:ext>
            </a:extLst>
          </p:cNvPr>
          <p:cNvSpPr/>
          <p:nvPr/>
        </p:nvSpPr>
        <p:spPr>
          <a:xfrm flipV="1">
            <a:off x="11235416" y="3462189"/>
            <a:ext cx="570740" cy="176777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694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225" y="211367"/>
            <a:ext cx="9579363" cy="1167267"/>
          </a:xfrm>
        </p:spPr>
        <p:txBody>
          <a:bodyPr>
            <a:noAutofit/>
          </a:bodyPr>
          <a:lstStyle/>
          <a:p>
            <a:r>
              <a:rPr lang="en-US" b="1" dirty="0"/>
              <a:t>Seasonal ARIMA was the best for 1 forecast over 12 months</a:t>
            </a:r>
            <a:endParaRPr lang="en-AU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316F0A3-6150-4F32-A9A4-3948998923C8}"/>
              </a:ext>
            </a:extLst>
          </p:cNvPr>
          <p:cNvSpPr/>
          <p:nvPr/>
        </p:nvSpPr>
        <p:spPr>
          <a:xfrm>
            <a:off x="10520920" y="778704"/>
            <a:ext cx="1102625" cy="27463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AU" sz="1400" b="1" dirty="0">
                <a:solidFill>
                  <a:schemeClr val="tx1"/>
                </a:solidFill>
              </a:rPr>
              <a:t>OK</a:t>
            </a:r>
            <a:endParaRPr lang="en-AU" sz="14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1D0E85C-014D-46CC-B43C-126DAF6A8D14}"/>
              </a:ext>
            </a:extLst>
          </p:cNvPr>
          <p:cNvSpPr/>
          <p:nvPr/>
        </p:nvSpPr>
        <p:spPr>
          <a:xfrm>
            <a:off x="10506838" y="221887"/>
            <a:ext cx="1102625" cy="3044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sz="1400" b="1" dirty="0">
                <a:solidFill>
                  <a:schemeClr val="tx1"/>
                </a:solidFill>
              </a:rPr>
              <a:t>Best</a:t>
            </a:r>
            <a:endParaRPr lang="en-AU" sz="1400" b="1" dirty="0">
              <a:solidFill>
                <a:schemeClr val="tx1"/>
              </a:solidFill>
            </a:endParaRPr>
          </a:p>
        </p:txBody>
      </p:sp>
      <p:graphicFrame>
        <p:nvGraphicFramePr>
          <p:cNvPr id="35" name="Chart 34">
            <a:extLst>
              <a:ext uri="{FF2B5EF4-FFF2-40B4-BE49-F238E27FC236}">
                <a16:creationId xmlns:a16="http://schemas.microsoft.com/office/drawing/2014/main" id="{54233DCE-12F3-482B-973C-A910868E26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9609429"/>
              </p:ext>
            </p:extLst>
          </p:nvPr>
        </p:nvGraphicFramePr>
        <p:xfrm>
          <a:off x="1657780" y="1510865"/>
          <a:ext cx="8231808" cy="4990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15086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39EA86F-AF07-4A56-BC1A-55AE79C7C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812" y="1880647"/>
            <a:ext cx="5606259" cy="33697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FD2B67-C2B1-441C-8B0D-A7C9772B8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70" y="1880647"/>
            <a:ext cx="5541318" cy="33697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770" y="639384"/>
            <a:ext cx="11749498" cy="632401"/>
          </a:xfrm>
        </p:spPr>
        <p:txBody>
          <a:bodyPr>
            <a:noAutofit/>
          </a:bodyPr>
          <a:lstStyle/>
          <a:p>
            <a:r>
              <a:rPr lang="en-US" b="1" dirty="0"/>
              <a:t>Seasonal ARIMA was the best forecast for the Grand Total</a:t>
            </a:r>
            <a:endParaRPr lang="en-AU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C27482-AE5C-4401-8601-CC1FF7F1FEA2}"/>
              </a:ext>
            </a:extLst>
          </p:cNvPr>
          <p:cNvSpPr txBox="1"/>
          <p:nvPr/>
        </p:nvSpPr>
        <p:spPr>
          <a:xfrm>
            <a:off x="8463776" y="4458054"/>
            <a:ext cx="492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</a:t>
            </a:r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3A4C72-8340-4A0A-946F-7DFC6005A85C}"/>
              </a:ext>
            </a:extLst>
          </p:cNvPr>
          <p:cNvSpPr txBox="1"/>
          <p:nvPr/>
        </p:nvSpPr>
        <p:spPr>
          <a:xfrm>
            <a:off x="8463776" y="4187623"/>
            <a:ext cx="1099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Cat Boost</a:t>
            </a:r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B77E132A-0A10-449B-A086-D3CCFBF8B10A}"/>
              </a:ext>
            </a:extLst>
          </p:cNvPr>
          <p:cNvSpPr/>
          <p:nvPr/>
        </p:nvSpPr>
        <p:spPr>
          <a:xfrm>
            <a:off x="475017" y="5632278"/>
            <a:ext cx="1936258" cy="453901"/>
          </a:xfrm>
          <a:prstGeom prst="wedgeRectCallout">
            <a:avLst>
              <a:gd name="adj1" fmla="val -29711"/>
              <a:gd name="adj2" fmla="val -2297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Started scale at 10M</a:t>
            </a:r>
            <a:endParaRPr lang="en-AU" sz="11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D60923E-C3D9-4DD1-8656-B6B500416405}"/>
              </a:ext>
            </a:extLst>
          </p:cNvPr>
          <p:cNvSpPr/>
          <p:nvPr/>
        </p:nvSpPr>
        <p:spPr>
          <a:xfrm>
            <a:off x="6724186" y="3611916"/>
            <a:ext cx="3479180" cy="276999"/>
          </a:xfrm>
          <a:prstGeom prst="ellipse">
            <a:avLst/>
          </a:prstGeom>
          <a:solidFill>
            <a:schemeClr val="accent6">
              <a:alpha val="22000"/>
            </a:schemeClr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043D5E-6F78-4339-857F-E4BE99C99DBD}"/>
              </a:ext>
            </a:extLst>
          </p:cNvPr>
          <p:cNvSpPr/>
          <p:nvPr/>
        </p:nvSpPr>
        <p:spPr>
          <a:xfrm>
            <a:off x="2899317" y="3179298"/>
            <a:ext cx="758283" cy="2019759"/>
          </a:xfrm>
          <a:prstGeom prst="ellipse">
            <a:avLst/>
          </a:prstGeom>
          <a:solidFill>
            <a:schemeClr val="accent6">
              <a:alpha val="22000"/>
            </a:schemeClr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059E90-6FE7-48B9-A131-CAF20D8BEE03}"/>
              </a:ext>
            </a:extLst>
          </p:cNvPr>
          <p:cNvSpPr txBox="1"/>
          <p:nvPr/>
        </p:nvSpPr>
        <p:spPr>
          <a:xfrm>
            <a:off x="8463776" y="4763330"/>
            <a:ext cx="1099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XG Boost</a:t>
            </a:r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337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197" y="560435"/>
            <a:ext cx="11749498" cy="632401"/>
          </a:xfrm>
        </p:spPr>
        <p:txBody>
          <a:bodyPr>
            <a:noAutofit/>
          </a:bodyPr>
          <a:lstStyle/>
          <a:p>
            <a:r>
              <a:rPr lang="en-US" b="1" dirty="0"/>
              <a:t>Many time series algorithms were completed to meet multiple business needs</a:t>
            </a:r>
            <a:endParaRPr lang="en-AU" b="1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319A0AA-96E9-4602-82B8-D5BE3457B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124009"/>
              </p:ext>
            </p:extLst>
          </p:nvPr>
        </p:nvGraphicFramePr>
        <p:xfrm>
          <a:off x="932154" y="1641453"/>
          <a:ext cx="9987380" cy="42560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0276">
                  <a:extLst>
                    <a:ext uri="{9D8B030D-6E8A-4147-A177-3AD203B41FA5}">
                      <a16:colId xmlns:a16="http://schemas.microsoft.com/office/drawing/2014/main" val="3957396853"/>
                    </a:ext>
                  </a:extLst>
                </a:gridCol>
                <a:gridCol w="1030288">
                  <a:extLst>
                    <a:ext uri="{9D8B030D-6E8A-4147-A177-3AD203B41FA5}">
                      <a16:colId xmlns:a16="http://schemas.microsoft.com/office/drawing/2014/main" val="2890860119"/>
                    </a:ext>
                  </a:extLst>
                </a:gridCol>
                <a:gridCol w="1671704">
                  <a:extLst>
                    <a:ext uri="{9D8B030D-6E8A-4147-A177-3AD203B41FA5}">
                      <a16:colId xmlns:a16="http://schemas.microsoft.com/office/drawing/2014/main" val="3416024372"/>
                    </a:ext>
                  </a:extLst>
                </a:gridCol>
                <a:gridCol w="1671704">
                  <a:extLst>
                    <a:ext uri="{9D8B030D-6E8A-4147-A177-3AD203B41FA5}">
                      <a16:colId xmlns:a16="http://schemas.microsoft.com/office/drawing/2014/main" val="1511242376"/>
                    </a:ext>
                  </a:extLst>
                </a:gridCol>
                <a:gridCol w="1671704">
                  <a:extLst>
                    <a:ext uri="{9D8B030D-6E8A-4147-A177-3AD203B41FA5}">
                      <a16:colId xmlns:a16="http://schemas.microsoft.com/office/drawing/2014/main" val="1409973214"/>
                    </a:ext>
                  </a:extLst>
                </a:gridCol>
                <a:gridCol w="1671704">
                  <a:extLst>
                    <a:ext uri="{9D8B030D-6E8A-4147-A177-3AD203B41FA5}">
                      <a16:colId xmlns:a16="http://schemas.microsoft.com/office/drawing/2014/main" val="1602737200"/>
                    </a:ext>
                  </a:extLst>
                </a:gridCol>
              </a:tblGrid>
              <a:tr h="519517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By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Period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 Many forecasts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Units per forecast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forecast numbers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008278"/>
                  </a:ext>
                </a:extLst>
              </a:tr>
              <a:tr h="447518">
                <a:tc>
                  <a:txBody>
                    <a:bodyPr/>
                    <a:lstStyle/>
                    <a:p>
                      <a:r>
                        <a:rPr lang="en-US" dirty="0"/>
                        <a:t>By Item by Store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365 Days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 </a:t>
                      </a:r>
                    </a:p>
                    <a:p>
                      <a:pPr algn="ctr"/>
                      <a:r>
                        <a:rPr lang="en-US" sz="1100" dirty="0"/>
                        <a:t>(10 stores X 50 products)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1,227,500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3449966"/>
                  </a:ext>
                </a:extLst>
              </a:tr>
              <a:tr h="367428">
                <a:tc>
                  <a:txBody>
                    <a:bodyPr/>
                    <a:lstStyle/>
                    <a:p>
                      <a:r>
                        <a:rPr lang="en-US" dirty="0"/>
                        <a:t>By Item by Store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Days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21000</a:t>
                      </a:r>
                    </a:p>
                    <a:p>
                      <a:pPr algn="ctr"/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3970862"/>
                  </a:ext>
                </a:extLst>
              </a:tr>
              <a:tr h="306869">
                <a:tc>
                  <a:txBody>
                    <a:bodyPr/>
                    <a:lstStyle/>
                    <a:p>
                      <a:r>
                        <a:rPr lang="en-US" dirty="0"/>
                        <a:t>By Day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365 days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3,650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5160843"/>
                  </a:ext>
                </a:extLst>
              </a:tr>
              <a:tr h="306869">
                <a:tc>
                  <a:txBody>
                    <a:bodyPr/>
                    <a:lstStyle/>
                    <a:p>
                      <a:endParaRPr lang="en-AU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878475"/>
                  </a:ext>
                </a:extLst>
              </a:tr>
              <a:tr h="306869">
                <a:tc>
                  <a:txBody>
                    <a:bodyPr/>
                    <a:lstStyle/>
                    <a:p>
                      <a:r>
                        <a:rPr lang="en-US" dirty="0"/>
                        <a:t>By Store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Month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months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480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9948559"/>
                  </a:ext>
                </a:extLst>
              </a:tr>
              <a:tr h="3103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Item by Store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Month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 months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500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2,000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1835307"/>
                  </a:ext>
                </a:extLst>
              </a:tr>
              <a:tr h="306869">
                <a:tc>
                  <a:txBody>
                    <a:bodyPr/>
                    <a:lstStyle/>
                    <a:p>
                      <a:r>
                        <a:rPr lang="en-US" dirty="0"/>
                        <a:t>By Month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Month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months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6131991"/>
                  </a:ext>
                </a:extLst>
              </a:tr>
              <a:tr h="306869">
                <a:tc>
                  <a:txBody>
                    <a:bodyPr/>
                    <a:lstStyle/>
                    <a:p>
                      <a:endParaRPr lang="en-AU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606607"/>
                  </a:ext>
                </a:extLst>
              </a:tr>
              <a:tr h="306869">
                <a:tc>
                  <a:txBody>
                    <a:bodyPr/>
                    <a:lstStyle/>
                    <a:p>
                      <a:r>
                        <a:rPr lang="en-US" dirty="0"/>
                        <a:t>By Year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year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7871720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DAD1CE3-2809-4725-AABA-67E821DF5EEE}"/>
              </a:ext>
            </a:extLst>
          </p:cNvPr>
          <p:cNvSpPr/>
          <p:nvPr/>
        </p:nvSpPr>
        <p:spPr>
          <a:xfrm>
            <a:off x="3100232" y="6188018"/>
            <a:ext cx="2213162" cy="31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sz="2800" dirty="0">
                <a:solidFill>
                  <a:schemeClr val="tx1"/>
                </a:solidFill>
              </a:rPr>
              <a:t>TOTAL</a:t>
            </a:r>
            <a:endParaRPr lang="en-AU" sz="2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CC82BF-BD5D-4CDD-B420-994BDA264611}"/>
              </a:ext>
            </a:extLst>
          </p:cNvPr>
          <p:cNvSpPr/>
          <p:nvPr/>
        </p:nvSpPr>
        <p:spPr>
          <a:xfrm>
            <a:off x="5687027" y="6174156"/>
            <a:ext cx="2213162" cy="31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sz="2800" dirty="0">
                <a:solidFill>
                  <a:schemeClr val="tx1"/>
                </a:solidFill>
              </a:rPr>
              <a:t>21</a:t>
            </a:r>
            <a:endParaRPr lang="en-AU" sz="28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90901E-1D52-4EAE-8A9A-C14F4AFB1F3C}"/>
              </a:ext>
            </a:extLst>
          </p:cNvPr>
          <p:cNvSpPr/>
          <p:nvPr/>
        </p:nvSpPr>
        <p:spPr>
          <a:xfrm>
            <a:off x="8983816" y="6169072"/>
            <a:ext cx="2213162" cy="31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sz="2800" dirty="0">
                <a:solidFill>
                  <a:schemeClr val="tx1"/>
                </a:solidFill>
              </a:rPr>
              <a:t>1,304,688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5DEEBEE-980B-4A49-988B-254D72426843}"/>
              </a:ext>
            </a:extLst>
          </p:cNvPr>
          <p:cNvCxnSpPr>
            <a:cxnSpLocks/>
          </p:cNvCxnSpPr>
          <p:nvPr/>
        </p:nvCxnSpPr>
        <p:spPr>
          <a:xfrm>
            <a:off x="5925844" y="6033773"/>
            <a:ext cx="4993690" cy="0"/>
          </a:xfrm>
          <a:prstGeom prst="line">
            <a:avLst/>
          </a:prstGeom>
          <a:ln w="19050" cmpd="thinThick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220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D4F605-7FA0-45C8-8D01-ADDAEC891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410" y="0"/>
            <a:ext cx="12712823" cy="97549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174" y="2336073"/>
            <a:ext cx="6193868" cy="632401"/>
          </a:xfrm>
        </p:spPr>
        <p:txBody>
          <a:bodyPr>
            <a:noAutofit/>
          </a:bodyPr>
          <a:lstStyle/>
          <a:p>
            <a:r>
              <a:rPr lang="en-US" sz="7200" b="1" dirty="0"/>
              <a:t>Further Options</a:t>
            </a:r>
            <a:endParaRPr lang="en-AU" sz="7200" b="1" dirty="0"/>
          </a:p>
        </p:txBody>
      </p:sp>
    </p:spTree>
    <p:extLst>
      <p:ext uri="{BB962C8B-B14F-4D97-AF65-F5344CB8AC3E}">
        <p14:creationId xmlns:p14="http://schemas.microsoft.com/office/powerpoint/2010/main" val="3657351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197" y="560435"/>
            <a:ext cx="11749498" cy="632401"/>
          </a:xfrm>
        </p:spPr>
        <p:txBody>
          <a:bodyPr>
            <a:noAutofit/>
          </a:bodyPr>
          <a:lstStyle/>
          <a:p>
            <a:r>
              <a:rPr lang="en-US" b="1" dirty="0"/>
              <a:t>Can scale up and use across other situations</a:t>
            </a:r>
            <a:endParaRPr lang="en-AU" b="1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F084C66-E72C-46ED-B0B1-B82EEC4C8AB4}"/>
              </a:ext>
            </a:extLst>
          </p:cNvPr>
          <p:cNvSpPr/>
          <p:nvPr/>
        </p:nvSpPr>
        <p:spPr>
          <a:xfrm>
            <a:off x="3240349" y="1609428"/>
            <a:ext cx="985422" cy="360000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F486E7-02BC-466A-BE53-A634F910F6A6}"/>
              </a:ext>
            </a:extLst>
          </p:cNvPr>
          <p:cNvSpPr/>
          <p:nvPr/>
        </p:nvSpPr>
        <p:spPr>
          <a:xfrm>
            <a:off x="1798357" y="1609428"/>
            <a:ext cx="1441992" cy="3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dirty="0">
                <a:solidFill>
                  <a:schemeClr val="tx1"/>
                </a:solidFill>
              </a:rPr>
              <a:t>10 stores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AE3CD3-E503-4B8F-A256-2BD9F147CA8C}"/>
              </a:ext>
            </a:extLst>
          </p:cNvPr>
          <p:cNvSpPr/>
          <p:nvPr/>
        </p:nvSpPr>
        <p:spPr>
          <a:xfrm>
            <a:off x="4225771" y="1609428"/>
            <a:ext cx="1441992" cy="3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dirty="0">
                <a:solidFill>
                  <a:schemeClr val="tx1"/>
                </a:solidFill>
              </a:rPr>
              <a:t>1,000 stores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F6B31E7-9949-4C11-B860-324498C27B2F}"/>
              </a:ext>
            </a:extLst>
          </p:cNvPr>
          <p:cNvSpPr/>
          <p:nvPr/>
        </p:nvSpPr>
        <p:spPr>
          <a:xfrm>
            <a:off x="5667763" y="1609428"/>
            <a:ext cx="985422" cy="360000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B78E56-D28B-4211-A728-D382F55CB922}"/>
              </a:ext>
            </a:extLst>
          </p:cNvPr>
          <p:cNvSpPr/>
          <p:nvPr/>
        </p:nvSpPr>
        <p:spPr>
          <a:xfrm>
            <a:off x="6653185" y="1609428"/>
            <a:ext cx="2766022" cy="3600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dirty="0">
                <a:solidFill>
                  <a:schemeClr val="bg1"/>
                </a:solidFill>
              </a:rPr>
              <a:t>more stores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3DE9318-CA77-43E4-A71C-A0F61F1316BB}"/>
              </a:ext>
            </a:extLst>
          </p:cNvPr>
          <p:cNvSpPr/>
          <p:nvPr/>
        </p:nvSpPr>
        <p:spPr>
          <a:xfrm>
            <a:off x="3240349" y="2611951"/>
            <a:ext cx="985422" cy="360000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593835-D30A-43B5-97F3-2E21349E90F0}"/>
              </a:ext>
            </a:extLst>
          </p:cNvPr>
          <p:cNvSpPr/>
          <p:nvPr/>
        </p:nvSpPr>
        <p:spPr>
          <a:xfrm>
            <a:off x="1798357" y="2611951"/>
            <a:ext cx="1441992" cy="3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dirty="0">
                <a:solidFill>
                  <a:schemeClr val="tx1"/>
                </a:solidFill>
              </a:rPr>
              <a:t>50 products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78B5EE-5120-4FD4-9F18-D81F84C5265C}"/>
              </a:ext>
            </a:extLst>
          </p:cNvPr>
          <p:cNvSpPr/>
          <p:nvPr/>
        </p:nvSpPr>
        <p:spPr>
          <a:xfrm>
            <a:off x="4225770" y="2611951"/>
            <a:ext cx="1686757" cy="3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dirty="0">
                <a:solidFill>
                  <a:schemeClr val="tx1"/>
                </a:solidFill>
              </a:rPr>
              <a:t>5,000 products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782042-8574-4CA5-8310-50FEBA6FA1BF}"/>
              </a:ext>
            </a:extLst>
          </p:cNvPr>
          <p:cNvSpPr/>
          <p:nvPr/>
        </p:nvSpPr>
        <p:spPr>
          <a:xfrm>
            <a:off x="6653184" y="2611951"/>
            <a:ext cx="2766023" cy="3600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dirty="0">
                <a:solidFill>
                  <a:schemeClr val="bg1"/>
                </a:solidFill>
              </a:rPr>
              <a:t>more products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5BFD490-E003-4DF5-A5EB-BC8A64D21904}"/>
              </a:ext>
            </a:extLst>
          </p:cNvPr>
          <p:cNvSpPr/>
          <p:nvPr/>
        </p:nvSpPr>
        <p:spPr>
          <a:xfrm>
            <a:off x="5912526" y="2611951"/>
            <a:ext cx="740659" cy="360000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8E81F58-1921-4F61-B106-A8DE2DB4C69F}"/>
              </a:ext>
            </a:extLst>
          </p:cNvPr>
          <p:cNvSpPr/>
          <p:nvPr/>
        </p:nvSpPr>
        <p:spPr>
          <a:xfrm>
            <a:off x="2213075" y="6020246"/>
            <a:ext cx="2873832" cy="481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Trained on 4 years of data</a:t>
            </a:r>
            <a:endParaRPr lang="en-AU" dirty="0"/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4A4ACE9F-CFBA-4F26-96D0-4440D6E2EC9E}"/>
              </a:ext>
            </a:extLst>
          </p:cNvPr>
          <p:cNvSpPr/>
          <p:nvPr/>
        </p:nvSpPr>
        <p:spPr>
          <a:xfrm>
            <a:off x="6463993" y="6135601"/>
            <a:ext cx="1282203" cy="632401"/>
          </a:xfrm>
          <a:prstGeom prst="wedgeRectCallout">
            <a:avLst>
              <a:gd name="adj1" fmla="val -124828"/>
              <a:gd name="adj2" fmla="val -82226"/>
            </a:avLst>
          </a:prstGeom>
          <a:solidFill>
            <a:schemeClr val="accent6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Forecasted and measured on 1 year of data</a:t>
            </a:r>
            <a:endParaRPr lang="en-AU" sz="12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A40908-CFBF-4ECD-98A8-830390FD0E4A}"/>
              </a:ext>
            </a:extLst>
          </p:cNvPr>
          <p:cNvSpPr/>
          <p:nvPr/>
        </p:nvSpPr>
        <p:spPr>
          <a:xfrm>
            <a:off x="6653184" y="4527523"/>
            <a:ext cx="2766023" cy="3600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dirty="0">
                <a:solidFill>
                  <a:schemeClr val="bg1"/>
                </a:solidFill>
              </a:rPr>
              <a:t>Train on less time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63A1E4DC-8B11-496B-850E-F74FBF2D8316}"/>
              </a:ext>
            </a:extLst>
          </p:cNvPr>
          <p:cNvSpPr/>
          <p:nvPr/>
        </p:nvSpPr>
        <p:spPr>
          <a:xfrm>
            <a:off x="5912527" y="4507888"/>
            <a:ext cx="740659" cy="399271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03FA56A8-F127-4A4B-98F8-02204610FE1F}"/>
              </a:ext>
            </a:extLst>
          </p:cNvPr>
          <p:cNvSpPr/>
          <p:nvPr/>
        </p:nvSpPr>
        <p:spPr>
          <a:xfrm>
            <a:off x="5912526" y="5280279"/>
            <a:ext cx="740659" cy="399271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80ACDCC-D693-4561-9CC9-38631A445DB3}"/>
              </a:ext>
            </a:extLst>
          </p:cNvPr>
          <p:cNvSpPr/>
          <p:nvPr/>
        </p:nvSpPr>
        <p:spPr>
          <a:xfrm>
            <a:off x="6653184" y="5297781"/>
            <a:ext cx="2766023" cy="3600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dirty="0">
                <a:solidFill>
                  <a:schemeClr val="bg1"/>
                </a:solidFill>
              </a:rPr>
              <a:t>Forecast on more time</a:t>
            </a:r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69E4C6-3F66-4CDE-ADAA-F0AC3B635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923" y="3083019"/>
            <a:ext cx="3943350" cy="2609850"/>
          </a:xfrm>
          <a:prstGeom prst="rect">
            <a:avLst/>
          </a:prstGeom>
        </p:spPr>
      </p:pic>
      <p:sp>
        <p:nvSpPr>
          <p:cNvPr id="14" name="Left Brace 13">
            <a:extLst>
              <a:ext uri="{FF2B5EF4-FFF2-40B4-BE49-F238E27FC236}">
                <a16:creationId xmlns:a16="http://schemas.microsoft.com/office/drawing/2014/main" id="{CA48C31C-791B-4162-947E-137665239A11}"/>
              </a:ext>
            </a:extLst>
          </p:cNvPr>
          <p:cNvSpPr/>
          <p:nvPr/>
        </p:nvSpPr>
        <p:spPr>
          <a:xfrm rot="16200000">
            <a:off x="3707120" y="4424149"/>
            <a:ext cx="124385" cy="2635189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EFC17A63-4C7E-4B59-956C-B0C81D9CBB73}"/>
              </a:ext>
            </a:extLst>
          </p:cNvPr>
          <p:cNvSpPr/>
          <p:nvPr/>
        </p:nvSpPr>
        <p:spPr>
          <a:xfrm rot="16200000">
            <a:off x="5387002" y="5424873"/>
            <a:ext cx="124385" cy="660337"/>
          </a:xfrm>
          <a:prstGeom prst="leftBrac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64EF98-F5CB-472F-B6F1-31301EC292A0}"/>
              </a:ext>
            </a:extLst>
          </p:cNvPr>
          <p:cNvSpPr/>
          <p:nvPr/>
        </p:nvSpPr>
        <p:spPr>
          <a:xfrm>
            <a:off x="6653184" y="3614474"/>
            <a:ext cx="2766023" cy="3600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dirty="0">
                <a:solidFill>
                  <a:schemeClr val="bg1"/>
                </a:solidFill>
              </a:rPr>
              <a:t>Can forecast by Week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29" name="Speech Bubble: Rectangle 28">
            <a:extLst>
              <a:ext uri="{FF2B5EF4-FFF2-40B4-BE49-F238E27FC236}">
                <a16:creationId xmlns:a16="http://schemas.microsoft.com/office/drawing/2014/main" id="{65405FD6-6976-4F66-A95A-A0A0BDC3136E}"/>
              </a:ext>
            </a:extLst>
          </p:cNvPr>
          <p:cNvSpPr/>
          <p:nvPr/>
        </p:nvSpPr>
        <p:spPr>
          <a:xfrm>
            <a:off x="9786719" y="4772760"/>
            <a:ext cx="2190976" cy="1410042"/>
          </a:xfrm>
          <a:prstGeom prst="wedgeRectCallout">
            <a:avLst>
              <a:gd name="adj1" fmla="val -68772"/>
              <a:gd name="adj2" fmla="val -434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COVID impact is training will often need to be shortened / adjusted. </a:t>
            </a:r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i.e. April 2021 seasonality for will be different to April 2020 seasonality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3711930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197" y="560435"/>
            <a:ext cx="4465723" cy="632401"/>
          </a:xfrm>
        </p:spPr>
        <p:txBody>
          <a:bodyPr>
            <a:noAutofit/>
          </a:bodyPr>
          <a:lstStyle/>
          <a:p>
            <a:r>
              <a:rPr lang="en-US" b="1" dirty="0"/>
              <a:t>Thanks</a:t>
            </a:r>
            <a:endParaRPr lang="en-AU" b="1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88958EA-DE30-4313-8A29-542274EDC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8330" y="3145101"/>
            <a:ext cx="4723670" cy="40039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2219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B0860-6EC4-49E7-ACA6-62DB6A406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06" y="2604465"/>
            <a:ext cx="5182502" cy="3488764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C787D5E0-533D-4728-9E90-004812239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6477" y="1927075"/>
            <a:ext cx="3671960" cy="67739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2219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3600" b="1" dirty="0"/>
              <a:t>Alex Dance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00F8A6F-160F-48CC-A928-1A933E750E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8576" y="3143789"/>
            <a:ext cx="4723670" cy="121087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2219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AU" sz="2000" dirty="0"/>
          </a:p>
          <a:p>
            <a:pPr>
              <a:lnSpc>
                <a:spcPct val="150000"/>
              </a:lnSpc>
            </a:pPr>
            <a:r>
              <a:rPr lang="en-AU" dirty="0">
                <a:hlinkClick r:id="rId3"/>
              </a:rPr>
              <a:t>https://github.com/alexdance2468/</a:t>
            </a:r>
            <a:endParaRPr lang="en-AU" dirty="0"/>
          </a:p>
          <a:p>
            <a:pPr>
              <a:lnSpc>
                <a:spcPct val="150000"/>
              </a:lnSpc>
            </a:pPr>
            <a:r>
              <a:rPr lang="en-US" sz="1800" dirty="0"/>
              <a:t>Plus other </a:t>
            </a:r>
            <a:r>
              <a:rPr lang="en-US" dirty="0"/>
              <a:t>d</a:t>
            </a:r>
            <a:r>
              <a:rPr lang="en-US" sz="1800" dirty="0"/>
              <a:t>ata </a:t>
            </a:r>
            <a:r>
              <a:rPr lang="en-US" dirty="0"/>
              <a:t>s</a:t>
            </a:r>
            <a:r>
              <a:rPr lang="en-US" sz="1800" dirty="0"/>
              <a:t>cience </a:t>
            </a:r>
            <a:r>
              <a:rPr lang="en-US" dirty="0"/>
              <a:t>p</a:t>
            </a:r>
            <a:r>
              <a:rPr lang="en-US" sz="1800" dirty="0"/>
              <a:t>rojects completed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045EC6AA-8F19-4E15-A1A6-4D2B3342F9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8576" y="5180077"/>
            <a:ext cx="4178015" cy="13647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2219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AU" sz="2000" dirty="0">
                <a:hlinkClick r:id="rId4"/>
              </a:rPr>
              <a:t>www.linkedin.com/in/alex-dance/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dirty="0">
                <a:hlinkClick r:id="rId5"/>
              </a:rPr>
              <a:t>alexdance2468@gmail.com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0414 293 628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D32BDDAD-AD19-4D06-902A-B95729CFED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3462" y="2936276"/>
            <a:ext cx="5158784" cy="4927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2219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400" dirty="0"/>
              <a:t>Copy of This Presentation and code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A9ED0A6E-EDC8-438A-A652-D8F8577D7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3462" y="4830241"/>
            <a:ext cx="3198134" cy="4927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2219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400" dirty="0"/>
              <a:t>Contact Details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778196AC-EEB0-4A28-A6C9-B79774203A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3462" y="1027294"/>
            <a:ext cx="5013843" cy="4927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2219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400" dirty="0"/>
              <a:t>Background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1AC49C38-3392-417C-9BE5-16CBF7F66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8577" y="1396536"/>
            <a:ext cx="4830204" cy="12313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2219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Maths</a:t>
            </a:r>
            <a:r>
              <a:rPr lang="en-US" dirty="0"/>
              <a:t> / statistics degree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Background in big data, strategy, analytics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Worked at Optus, Salmat, Reuters, Pathfinder Solutions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02CF02-E69B-49DC-9E0B-DD86E16BF17F}"/>
              </a:ext>
            </a:extLst>
          </p:cNvPr>
          <p:cNvSpPr/>
          <p:nvPr/>
        </p:nvSpPr>
        <p:spPr>
          <a:xfrm>
            <a:off x="6274099" y="764770"/>
            <a:ext cx="5527964" cy="1791572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286D74-B89C-4EC4-A49E-64E19FB01246}"/>
              </a:ext>
            </a:extLst>
          </p:cNvPr>
          <p:cNvSpPr/>
          <p:nvPr/>
        </p:nvSpPr>
        <p:spPr>
          <a:xfrm>
            <a:off x="6274099" y="4727848"/>
            <a:ext cx="5527964" cy="1791572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19CFAC-F8ED-4D64-BCA7-9085E0752DBE}"/>
              </a:ext>
            </a:extLst>
          </p:cNvPr>
          <p:cNvSpPr/>
          <p:nvPr/>
        </p:nvSpPr>
        <p:spPr>
          <a:xfrm>
            <a:off x="6274099" y="2746309"/>
            <a:ext cx="5527964" cy="1791572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74086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174" y="2336073"/>
            <a:ext cx="6193868" cy="632401"/>
          </a:xfrm>
        </p:spPr>
        <p:txBody>
          <a:bodyPr>
            <a:noAutofit/>
          </a:bodyPr>
          <a:lstStyle/>
          <a:p>
            <a:r>
              <a:rPr lang="en-US" sz="7200" b="1" dirty="0"/>
              <a:t>EXPLORATORY DATA ANALYSIS</a:t>
            </a:r>
            <a:endParaRPr lang="en-AU" sz="7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0CC8B9-C670-41F8-9F26-D192FDD91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219" y="374527"/>
            <a:ext cx="504825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174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194" y="889013"/>
            <a:ext cx="10647569" cy="632401"/>
          </a:xfrm>
        </p:spPr>
        <p:txBody>
          <a:bodyPr>
            <a:noAutofit/>
          </a:bodyPr>
          <a:lstStyle/>
          <a:p>
            <a:r>
              <a:rPr lang="en-US" sz="5400" b="1" dirty="0"/>
              <a:t>Time Series Problem:</a:t>
            </a:r>
            <a:br>
              <a:rPr lang="en-US" sz="5400" b="1" dirty="0"/>
            </a:br>
            <a:r>
              <a:rPr lang="en-US" sz="4000" b="1" dirty="0"/>
              <a:t>Have a data set of 5 years of retail sales (917K rows) </a:t>
            </a:r>
            <a:endParaRPr lang="en-AU" sz="72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B78C39-FEBE-4894-BDA5-FF5EE4347D96}"/>
              </a:ext>
            </a:extLst>
          </p:cNvPr>
          <p:cNvSpPr/>
          <p:nvPr/>
        </p:nvSpPr>
        <p:spPr>
          <a:xfrm>
            <a:off x="274514" y="5436133"/>
            <a:ext cx="11744491" cy="8280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AU" sz="3200" dirty="0">
                <a:solidFill>
                  <a:schemeClr val="bg1"/>
                </a:solidFill>
              </a:rPr>
              <a:t>Goal: </a:t>
            </a:r>
            <a:r>
              <a:rPr lang="en-AU" sz="2800" dirty="0">
                <a:solidFill>
                  <a:schemeClr val="bg1"/>
                </a:solidFill>
              </a:rPr>
              <a:t>Do a </a:t>
            </a:r>
            <a:r>
              <a:rPr lang="en-AU" sz="2800" b="1" dirty="0">
                <a:solidFill>
                  <a:schemeClr val="bg1"/>
                </a:solidFill>
              </a:rPr>
              <a:t>better</a:t>
            </a:r>
            <a:r>
              <a:rPr lang="en-AU" sz="2800" dirty="0">
                <a:solidFill>
                  <a:schemeClr val="bg1"/>
                </a:solidFill>
              </a:rPr>
              <a:t> job of forecasting future sales -&gt; Improve Profitability</a:t>
            </a:r>
            <a:endParaRPr lang="en-AU" sz="3200" dirty="0">
              <a:solidFill>
                <a:schemeClr val="bg1"/>
              </a:solidFill>
            </a:endParaRP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891368E-DCBA-49CB-B1AF-F7915CBF46B6}"/>
              </a:ext>
            </a:extLst>
          </p:cNvPr>
          <p:cNvSpPr/>
          <p:nvPr/>
        </p:nvSpPr>
        <p:spPr>
          <a:xfrm rot="10800000">
            <a:off x="2663299" y="4742668"/>
            <a:ext cx="7182036" cy="41878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CCBAE8A-B6B7-45C5-8BF0-B7136BD9F3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5568" y="2066743"/>
            <a:ext cx="4589758" cy="14160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2219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by day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by product (50 products)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by store (10 stores)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F1050E7C-C5BF-4E7E-A76B-F6F3F5060F00}"/>
              </a:ext>
            </a:extLst>
          </p:cNvPr>
          <p:cNvSpPr/>
          <p:nvPr/>
        </p:nvSpPr>
        <p:spPr>
          <a:xfrm rot="16200000">
            <a:off x="5409638" y="2417715"/>
            <a:ext cx="337352" cy="27609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C0E63DCF-9B28-4445-B1C0-D9EBCD6351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3594" y="3591631"/>
            <a:ext cx="4228190" cy="40039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2219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b="1" dirty="0"/>
              <a:t>at $50 a sale = $500M sales per annum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52D9BDA9-3397-4CFB-A2CF-1171060766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372" y="3629516"/>
            <a:ext cx="3423464" cy="40039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2219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dirty="0"/>
              <a:t>totaling over 10M sales p/a</a:t>
            </a:r>
          </a:p>
        </p:txBody>
      </p:sp>
    </p:spTree>
    <p:extLst>
      <p:ext uri="{BB962C8B-B14F-4D97-AF65-F5344CB8AC3E}">
        <p14:creationId xmlns:p14="http://schemas.microsoft.com/office/powerpoint/2010/main" val="2028049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B17895-3915-4D30-A9E6-782991DD3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38" y="1993830"/>
            <a:ext cx="9086850" cy="33528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627166-1FFA-422F-B11B-C92095508ECC}"/>
              </a:ext>
            </a:extLst>
          </p:cNvPr>
          <p:cNvCxnSpPr>
            <a:cxnSpLocks/>
          </p:cNvCxnSpPr>
          <p:nvPr/>
        </p:nvCxnSpPr>
        <p:spPr>
          <a:xfrm flipV="1">
            <a:off x="1251751" y="3429000"/>
            <a:ext cx="7562735" cy="508466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D0F5DB6-92A4-4550-A584-B298EB36FDEF}"/>
              </a:ext>
            </a:extLst>
          </p:cNvPr>
          <p:cNvSpPr/>
          <p:nvPr/>
        </p:nvSpPr>
        <p:spPr>
          <a:xfrm>
            <a:off x="7624994" y="3299495"/>
            <a:ext cx="1394719" cy="890728"/>
          </a:xfrm>
          <a:custGeom>
            <a:avLst/>
            <a:gdLst>
              <a:gd name="connsiteX0" fmla="*/ 0 w 1171853"/>
              <a:gd name="connsiteY0" fmla="*/ 2762638 h 2762638"/>
              <a:gd name="connsiteX1" fmla="*/ 497150 w 1171853"/>
              <a:gd name="connsiteY1" fmla="*/ 1682 h 2762638"/>
              <a:gd name="connsiteX2" fmla="*/ 1171853 w 1171853"/>
              <a:gd name="connsiteY2" fmla="*/ 2318754 h 2762638"/>
              <a:gd name="connsiteX3" fmla="*/ 1171853 w 1171853"/>
              <a:gd name="connsiteY3" fmla="*/ 2318754 h 2762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1853" h="2762638">
                <a:moveTo>
                  <a:pt x="0" y="2762638"/>
                </a:moveTo>
                <a:cubicBezTo>
                  <a:pt x="150920" y="1419150"/>
                  <a:pt x="301841" y="75663"/>
                  <a:pt x="497150" y="1682"/>
                </a:cubicBezTo>
                <a:cubicBezTo>
                  <a:pt x="692459" y="-72299"/>
                  <a:pt x="1171853" y="2318754"/>
                  <a:pt x="1171853" y="2318754"/>
                </a:cubicBezTo>
                <a:lnTo>
                  <a:pt x="1171853" y="2318754"/>
                </a:lnTo>
              </a:path>
            </a:pathLst>
          </a:custGeom>
          <a:noFill/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0DD481A0-6DAB-4791-956B-589C2B93C1A7}"/>
              </a:ext>
            </a:extLst>
          </p:cNvPr>
          <p:cNvSpPr/>
          <p:nvPr/>
        </p:nvSpPr>
        <p:spPr>
          <a:xfrm>
            <a:off x="6465903" y="1623095"/>
            <a:ext cx="2166152" cy="594804"/>
          </a:xfrm>
          <a:prstGeom prst="wedgeRectCallout">
            <a:avLst>
              <a:gd name="adj1" fmla="val -6666"/>
              <a:gd name="adj2" fmla="val 258917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Annual Increases</a:t>
            </a:r>
            <a:endParaRPr lang="en-AU" dirty="0"/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8C6FD5A7-9016-4D6F-8590-5C4C206687E3}"/>
              </a:ext>
            </a:extLst>
          </p:cNvPr>
          <p:cNvSpPr/>
          <p:nvPr/>
        </p:nvSpPr>
        <p:spPr>
          <a:xfrm>
            <a:off x="9684613" y="3299495"/>
            <a:ext cx="2166152" cy="594804"/>
          </a:xfrm>
          <a:prstGeom prst="wedgeRectCallout">
            <a:avLst>
              <a:gd name="adj1" fmla="val -95014"/>
              <a:gd name="adj2" fmla="val -204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Seasonal Trends</a:t>
            </a:r>
            <a:endParaRPr lang="en-A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4B03061-13AF-478C-A442-D4C3C1B43965}"/>
              </a:ext>
            </a:extLst>
          </p:cNvPr>
          <p:cNvSpPr/>
          <p:nvPr/>
        </p:nvSpPr>
        <p:spPr>
          <a:xfrm>
            <a:off x="5955067" y="3299495"/>
            <a:ext cx="1394719" cy="890728"/>
          </a:xfrm>
          <a:custGeom>
            <a:avLst/>
            <a:gdLst>
              <a:gd name="connsiteX0" fmla="*/ 0 w 1171853"/>
              <a:gd name="connsiteY0" fmla="*/ 2762638 h 2762638"/>
              <a:gd name="connsiteX1" fmla="*/ 497150 w 1171853"/>
              <a:gd name="connsiteY1" fmla="*/ 1682 h 2762638"/>
              <a:gd name="connsiteX2" fmla="*/ 1171853 w 1171853"/>
              <a:gd name="connsiteY2" fmla="*/ 2318754 h 2762638"/>
              <a:gd name="connsiteX3" fmla="*/ 1171853 w 1171853"/>
              <a:gd name="connsiteY3" fmla="*/ 2318754 h 2762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1853" h="2762638">
                <a:moveTo>
                  <a:pt x="0" y="2762638"/>
                </a:moveTo>
                <a:cubicBezTo>
                  <a:pt x="150920" y="1419150"/>
                  <a:pt x="301841" y="75663"/>
                  <a:pt x="497150" y="1682"/>
                </a:cubicBezTo>
                <a:cubicBezTo>
                  <a:pt x="692459" y="-72299"/>
                  <a:pt x="1171853" y="2318754"/>
                  <a:pt x="1171853" y="2318754"/>
                </a:cubicBezTo>
                <a:lnTo>
                  <a:pt x="1171853" y="2318754"/>
                </a:lnTo>
              </a:path>
            </a:pathLst>
          </a:custGeom>
          <a:noFill/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6C8C1D3-8732-48C0-85AA-275A9EB7FCDD}"/>
              </a:ext>
            </a:extLst>
          </p:cNvPr>
          <p:cNvSpPr/>
          <p:nvPr/>
        </p:nvSpPr>
        <p:spPr>
          <a:xfrm>
            <a:off x="4422744" y="3299495"/>
            <a:ext cx="1394719" cy="890728"/>
          </a:xfrm>
          <a:custGeom>
            <a:avLst/>
            <a:gdLst>
              <a:gd name="connsiteX0" fmla="*/ 0 w 1171853"/>
              <a:gd name="connsiteY0" fmla="*/ 2762638 h 2762638"/>
              <a:gd name="connsiteX1" fmla="*/ 497150 w 1171853"/>
              <a:gd name="connsiteY1" fmla="*/ 1682 h 2762638"/>
              <a:gd name="connsiteX2" fmla="*/ 1171853 w 1171853"/>
              <a:gd name="connsiteY2" fmla="*/ 2318754 h 2762638"/>
              <a:gd name="connsiteX3" fmla="*/ 1171853 w 1171853"/>
              <a:gd name="connsiteY3" fmla="*/ 2318754 h 2762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1853" h="2762638">
                <a:moveTo>
                  <a:pt x="0" y="2762638"/>
                </a:moveTo>
                <a:cubicBezTo>
                  <a:pt x="150920" y="1419150"/>
                  <a:pt x="301841" y="75663"/>
                  <a:pt x="497150" y="1682"/>
                </a:cubicBezTo>
                <a:cubicBezTo>
                  <a:pt x="692459" y="-72299"/>
                  <a:pt x="1171853" y="2318754"/>
                  <a:pt x="1171853" y="2318754"/>
                </a:cubicBezTo>
                <a:lnTo>
                  <a:pt x="1171853" y="2318754"/>
                </a:lnTo>
              </a:path>
            </a:pathLst>
          </a:custGeom>
          <a:noFill/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AFA9AB-9150-402C-85FA-2C2F29A49F8A}"/>
              </a:ext>
            </a:extLst>
          </p:cNvPr>
          <p:cNvSpPr/>
          <p:nvPr/>
        </p:nvSpPr>
        <p:spPr>
          <a:xfrm>
            <a:off x="1866324" y="5951591"/>
            <a:ext cx="5084891" cy="481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Trained on 4 years of data</a:t>
            </a:r>
            <a:endParaRPr lang="en-AU" dirty="0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C20E08A3-556C-4091-9204-78335BACC3A6}"/>
              </a:ext>
            </a:extLst>
          </p:cNvPr>
          <p:cNvSpPr/>
          <p:nvPr/>
        </p:nvSpPr>
        <p:spPr>
          <a:xfrm>
            <a:off x="8888760" y="5937287"/>
            <a:ext cx="2745186" cy="594804"/>
          </a:xfrm>
          <a:prstGeom prst="wedgeRectCallout">
            <a:avLst>
              <a:gd name="adj1" fmla="val -72439"/>
              <a:gd name="adj2" fmla="val -65808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Forecasted and measured on 1 year of data</a:t>
            </a:r>
            <a:endParaRPr lang="en-AU" sz="1200" dirty="0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5B531593-FC91-41A4-8AD3-7AA4E059DC24}"/>
              </a:ext>
            </a:extLst>
          </p:cNvPr>
          <p:cNvSpPr/>
          <p:nvPr/>
        </p:nvSpPr>
        <p:spPr>
          <a:xfrm rot="16200000">
            <a:off x="4166393" y="2342171"/>
            <a:ext cx="219055" cy="6398155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66A69FF9-D2E7-40C8-9E22-19DE8017D3EE}"/>
              </a:ext>
            </a:extLst>
          </p:cNvPr>
          <p:cNvSpPr/>
          <p:nvPr/>
        </p:nvSpPr>
        <p:spPr>
          <a:xfrm rot="16200000">
            <a:off x="8146339" y="4814529"/>
            <a:ext cx="219056" cy="1413776"/>
          </a:xfrm>
          <a:prstGeom prst="leftBrac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978E783-1825-4AFB-927B-154670F20D8E}"/>
              </a:ext>
            </a:extLst>
          </p:cNvPr>
          <p:cNvSpPr txBox="1">
            <a:spLocks/>
          </p:cNvSpPr>
          <p:nvPr/>
        </p:nvSpPr>
        <p:spPr>
          <a:xfrm>
            <a:off x="236738" y="598200"/>
            <a:ext cx="9795029" cy="6324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 quick look at the data highlights annual increases and seasonal trends</a:t>
            </a:r>
            <a:endParaRPr lang="en-AU" b="1" dirty="0"/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DA77D2AF-91F3-4649-9D59-AD97BCF4BD9D}"/>
              </a:ext>
            </a:extLst>
          </p:cNvPr>
          <p:cNvSpPr/>
          <p:nvPr/>
        </p:nvSpPr>
        <p:spPr>
          <a:xfrm>
            <a:off x="3108778" y="1511370"/>
            <a:ext cx="1524000" cy="440655"/>
          </a:xfrm>
          <a:prstGeom prst="wedgeRectCallout">
            <a:avLst>
              <a:gd name="adj1" fmla="val -23218"/>
              <a:gd name="adj2" fmla="val 28909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Outliers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0471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197" y="560435"/>
            <a:ext cx="11749498" cy="632401"/>
          </a:xfrm>
        </p:spPr>
        <p:txBody>
          <a:bodyPr>
            <a:noAutofit/>
          </a:bodyPr>
          <a:lstStyle/>
          <a:p>
            <a:r>
              <a:rPr lang="en-US" b="1" dirty="0"/>
              <a:t>Adding to the complexity there is variability between stores and items</a:t>
            </a:r>
            <a:endParaRPr lang="en-AU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046093-8C9A-4432-AEE7-35C74EB07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72" y="1835381"/>
            <a:ext cx="3196669" cy="2343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552F80-CC27-4C01-9754-F7FC97E52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20" y="4757407"/>
            <a:ext cx="2760228" cy="19987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02E70A-E0B3-4A5D-9667-A5BE6CD0A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6955" y="1891508"/>
            <a:ext cx="2759627" cy="2179397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E0FAF26-6881-4744-B207-7AB4F9B5E15B}"/>
              </a:ext>
            </a:extLst>
          </p:cNvPr>
          <p:cNvSpPr/>
          <p:nvPr/>
        </p:nvSpPr>
        <p:spPr>
          <a:xfrm>
            <a:off x="2644059" y="2070104"/>
            <a:ext cx="914561" cy="749300"/>
          </a:xfrm>
          <a:prstGeom prst="ellipse">
            <a:avLst/>
          </a:prstGeom>
          <a:solidFill>
            <a:schemeClr val="accent2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1B74FC2-9B21-424E-A154-A1E839750FC3}"/>
              </a:ext>
            </a:extLst>
          </p:cNvPr>
          <p:cNvSpPr/>
          <p:nvPr/>
        </p:nvSpPr>
        <p:spPr>
          <a:xfrm>
            <a:off x="6824085" y="2183323"/>
            <a:ext cx="914561" cy="749300"/>
          </a:xfrm>
          <a:prstGeom prst="ellipse">
            <a:avLst/>
          </a:prstGeom>
          <a:solidFill>
            <a:schemeClr val="accent2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1B9DA7-01B7-4244-AD66-37877FFCAFFE}"/>
              </a:ext>
            </a:extLst>
          </p:cNvPr>
          <p:cNvSpPr/>
          <p:nvPr/>
        </p:nvSpPr>
        <p:spPr>
          <a:xfrm>
            <a:off x="417889" y="1447610"/>
            <a:ext cx="2772000" cy="386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1 Store 1</a:t>
            </a:r>
            <a:endParaRPr lang="en-AU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6D5BBC-5D37-45B5-BB72-FE4387120F24}"/>
              </a:ext>
            </a:extLst>
          </p:cNvPr>
          <p:cNvSpPr/>
          <p:nvPr/>
        </p:nvSpPr>
        <p:spPr>
          <a:xfrm>
            <a:off x="5047211" y="1447610"/>
            <a:ext cx="2772000" cy="386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1 Store 2</a:t>
            </a:r>
            <a:endParaRPr lang="en-AU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FB9529-F684-4EB4-AA17-57C9C5C379FB}"/>
              </a:ext>
            </a:extLst>
          </p:cNvPr>
          <p:cNvSpPr/>
          <p:nvPr/>
        </p:nvSpPr>
        <p:spPr>
          <a:xfrm>
            <a:off x="417889" y="4278728"/>
            <a:ext cx="2772000" cy="386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2 Store 1</a:t>
            </a:r>
            <a:endParaRPr lang="en-AU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DA9795C-F53C-46BB-8AB6-6A4B3F073E1A}"/>
              </a:ext>
            </a:extLst>
          </p:cNvPr>
          <p:cNvSpPr/>
          <p:nvPr/>
        </p:nvSpPr>
        <p:spPr>
          <a:xfrm>
            <a:off x="2644060" y="5491707"/>
            <a:ext cx="584562" cy="386244"/>
          </a:xfrm>
          <a:prstGeom prst="ellipse">
            <a:avLst/>
          </a:prstGeom>
          <a:solidFill>
            <a:schemeClr val="accent2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A734BC-4FD8-4006-A351-56B0B0516B11}"/>
              </a:ext>
            </a:extLst>
          </p:cNvPr>
          <p:cNvCxnSpPr>
            <a:cxnSpLocks/>
          </p:cNvCxnSpPr>
          <p:nvPr/>
        </p:nvCxnSpPr>
        <p:spPr>
          <a:xfrm>
            <a:off x="3363327" y="2510947"/>
            <a:ext cx="3907485" cy="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D7467D-4390-45EC-B561-28C724694A70}"/>
              </a:ext>
            </a:extLst>
          </p:cNvPr>
          <p:cNvCxnSpPr>
            <a:cxnSpLocks/>
          </p:cNvCxnSpPr>
          <p:nvPr/>
        </p:nvCxnSpPr>
        <p:spPr>
          <a:xfrm>
            <a:off x="3157502" y="2881822"/>
            <a:ext cx="0" cy="2760644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662A3EC5-283B-457F-ACB8-8481D0905EFB}"/>
              </a:ext>
            </a:extLst>
          </p:cNvPr>
          <p:cNvSpPr/>
          <p:nvPr/>
        </p:nvSpPr>
        <p:spPr>
          <a:xfrm>
            <a:off x="5587668" y="2999201"/>
            <a:ext cx="1533005" cy="1005126"/>
          </a:xfrm>
          <a:prstGeom prst="wedgeRectCallout">
            <a:avLst>
              <a:gd name="adj1" fmla="val 49818"/>
              <a:gd name="adj2" fmla="val -744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Different products have different patterns across stores</a:t>
            </a:r>
            <a:endParaRPr lang="en-AU" sz="1200" dirty="0"/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FDC6B54E-F2F7-4AB5-9116-BE1319C4DACA}"/>
              </a:ext>
            </a:extLst>
          </p:cNvPr>
          <p:cNvSpPr/>
          <p:nvPr/>
        </p:nvSpPr>
        <p:spPr>
          <a:xfrm>
            <a:off x="3558620" y="5424502"/>
            <a:ext cx="1409699" cy="905268"/>
          </a:xfrm>
          <a:prstGeom prst="wedgeRectCallout">
            <a:avLst>
              <a:gd name="adj1" fmla="val -82762"/>
              <a:gd name="adj2" fmla="val -132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Stores don’t have the same patterns for all products</a:t>
            </a:r>
            <a:endParaRPr lang="en-AU" sz="1200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7F3C9B00-01C7-4DED-8842-F8186FBA0BC7}"/>
              </a:ext>
            </a:extLst>
          </p:cNvPr>
          <p:cNvSpPr/>
          <p:nvPr/>
        </p:nvSpPr>
        <p:spPr>
          <a:xfrm rot="5400000">
            <a:off x="6309368" y="3658141"/>
            <a:ext cx="4798221" cy="54503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8B8BE5-55A6-4D90-97E1-C8D4CCC1CC78}"/>
              </a:ext>
            </a:extLst>
          </p:cNvPr>
          <p:cNvSpPr/>
          <p:nvPr/>
        </p:nvSpPr>
        <p:spPr>
          <a:xfrm>
            <a:off x="9054917" y="2070104"/>
            <a:ext cx="2788063" cy="26202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sz="2000" dirty="0">
                <a:solidFill>
                  <a:schemeClr val="bg1"/>
                </a:solidFill>
              </a:rPr>
              <a:t>Hardest to do/ b</a:t>
            </a:r>
            <a:r>
              <a:rPr lang="en-AU" sz="2000" dirty="0" err="1">
                <a:solidFill>
                  <a:schemeClr val="bg1"/>
                </a:solidFill>
              </a:rPr>
              <a:t>est</a:t>
            </a:r>
            <a:r>
              <a:rPr lang="en-AU" sz="2000" dirty="0">
                <a:solidFill>
                  <a:schemeClr val="bg1"/>
                </a:solidFill>
              </a:rPr>
              <a:t> forecast</a:t>
            </a:r>
          </a:p>
          <a:p>
            <a:pPr algn="ctr" fontAlgn="base"/>
            <a:r>
              <a:rPr lang="en-AU" sz="2000" dirty="0">
                <a:solidFill>
                  <a:schemeClr val="bg1"/>
                </a:solidFill>
              </a:rPr>
              <a:t>IS</a:t>
            </a:r>
          </a:p>
          <a:p>
            <a:pPr algn="ctr" fontAlgn="base"/>
            <a:endParaRPr lang="en-AU" sz="2000" dirty="0">
              <a:solidFill>
                <a:schemeClr val="bg1"/>
              </a:solidFill>
            </a:endParaRPr>
          </a:p>
          <a:p>
            <a:pPr algn="ctr" fontAlgn="base"/>
            <a:r>
              <a:rPr lang="en-AU" sz="2000" dirty="0">
                <a:solidFill>
                  <a:schemeClr val="bg1"/>
                </a:solidFill>
              </a:rPr>
              <a:t>by store</a:t>
            </a:r>
          </a:p>
          <a:p>
            <a:pPr algn="ctr" fontAlgn="base"/>
            <a:r>
              <a:rPr lang="en-AU" sz="2000" dirty="0">
                <a:solidFill>
                  <a:schemeClr val="bg1"/>
                </a:solidFill>
              </a:rPr>
              <a:t>by product</a:t>
            </a:r>
          </a:p>
          <a:p>
            <a:pPr algn="ctr" fontAlgn="base"/>
            <a:r>
              <a:rPr lang="en-AU" sz="2000" dirty="0">
                <a:solidFill>
                  <a:schemeClr val="bg1"/>
                </a:solidFill>
              </a:rPr>
              <a:t>By day</a:t>
            </a:r>
            <a:endParaRPr lang="en-AU" sz="3200" dirty="0">
              <a:solidFill>
                <a:schemeClr val="bg1"/>
              </a:solidFill>
            </a:endParaRPr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1C360396-F7E0-41E9-A2F8-D28742123110}"/>
              </a:ext>
            </a:extLst>
          </p:cNvPr>
          <p:cNvSpPr/>
          <p:nvPr/>
        </p:nvSpPr>
        <p:spPr>
          <a:xfrm>
            <a:off x="9203367" y="5251411"/>
            <a:ext cx="2639613" cy="632401"/>
          </a:xfrm>
          <a:prstGeom prst="wedgeRectCallout">
            <a:avLst>
              <a:gd name="adj1" fmla="val -16060"/>
              <a:gd name="adj2" fmla="val -131359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10 stores + 50 products = 500 forecasts</a:t>
            </a:r>
          </a:p>
          <a:p>
            <a:pPr algn="ctr"/>
            <a:r>
              <a:rPr lang="en-US" sz="1200" dirty="0"/>
              <a:t>by day over a year = 182,500 values</a:t>
            </a:r>
          </a:p>
        </p:txBody>
      </p:sp>
    </p:spTree>
    <p:extLst>
      <p:ext uri="{BB962C8B-B14F-4D97-AF65-F5344CB8AC3E}">
        <p14:creationId xmlns:p14="http://schemas.microsoft.com/office/powerpoint/2010/main" val="2701626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174" y="2336073"/>
            <a:ext cx="6193868" cy="632401"/>
          </a:xfrm>
        </p:spPr>
        <p:txBody>
          <a:bodyPr>
            <a:noAutofit/>
          </a:bodyPr>
          <a:lstStyle/>
          <a:p>
            <a:r>
              <a:rPr lang="en-US" sz="7200" b="1" dirty="0"/>
              <a:t>BUSINESS </a:t>
            </a:r>
            <a:br>
              <a:rPr lang="en-US" sz="7200" b="1" dirty="0"/>
            </a:br>
            <a:r>
              <a:rPr lang="en-US" sz="7200" b="1" dirty="0"/>
              <a:t>PROBLEM</a:t>
            </a:r>
            <a:endParaRPr lang="en-AU" sz="7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AC8A95-39BF-48B9-9DD2-F7C77FC1C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387" y="1173098"/>
            <a:ext cx="5906773" cy="405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086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90" y="415271"/>
            <a:ext cx="10620002" cy="632401"/>
          </a:xfrm>
        </p:spPr>
        <p:txBody>
          <a:bodyPr>
            <a:noAutofit/>
          </a:bodyPr>
          <a:lstStyle/>
          <a:p>
            <a:r>
              <a:rPr lang="en-US" b="1" dirty="0"/>
              <a:t>A better forecast will lead to improved profitability PLUS a better customer experience</a:t>
            </a:r>
            <a:endParaRPr lang="en-AU" b="1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5CC7CB9-E097-4B67-A65D-992A9B9BB9F0}"/>
              </a:ext>
            </a:extLst>
          </p:cNvPr>
          <p:cNvSpPr/>
          <p:nvPr/>
        </p:nvSpPr>
        <p:spPr>
          <a:xfrm>
            <a:off x="8496886" y="6278561"/>
            <a:ext cx="3189592" cy="531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sz="1600" dirty="0">
                <a:solidFill>
                  <a:schemeClr val="tx1"/>
                </a:solidFill>
              </a:rPr>
              <a:t>TOTAL BENEFIT is 1.5% of total sales  ($500M pa)</a:t>
            </a:r>
            <a:endParaRPr lang="en-AU" sz="16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A8A391-A3CC-41B8-BD88-0F69876B87DF}"/>
              </a:ext>
            </a:extLst>
          </p:cNvPr>
          <p:cNvSpPr/>
          <p:nvPr/>
        </p:nvSpPr>
        <p:spPr>
          <a:xfrm>
            <a:off x="802419" y="6109513"/>
            <a:ext cx="6724186" cy="434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Based on a previous 10% EBITDA this will improve EBITDA by 14.85% </a:t>
            </a:r>
            <a:endParaRPr lang="en-AU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235B34AD-EE04-4E19-872F-C457B082F2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624479"/>
              </p:ext>
            </p:extLst>
          </p:nvPr>
        </p:nvGraphicFramePr>
        <p:xfrm>
          <a:off x="374041" y="1546994"/>
          <a:ext cx="11122867" cy="3930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0717">
                  <a:extLst>
                    <a:ext uri="{9D8B030D-6E8A-4147-A177-3AD203B41FA5}">
                      <a16:colId xmlns:a16="http://schemas.microsoft.com/office/drawing/2014/main" val="727977592"/>
                    </a:ext>
                  </a:extLst>
                </a:gridCol>
                <a:gridCol w="4074739">
                  <a:extLst>
                    <a:ext uri="{9D8B030D-6E8A-4147-A177-3AD203B41FA5}">
                      <a16:colId xmlns:a16="http://schemas.microsoft.com/office/drawing/2014/main" val="4175370390"/>
                    </a:ext>
                  </a:extLst>
                </a:gridCol>
                <a:gridCol w="2908578">
                  <a:extLst>
                    <a:ext uri="{9D8B030D-6E8A-4147-A177-3AD203B41FA5}">
                      <a16:colId xmlns:a16="http://schemas.microsoft.com/office/drawing/2014/main" val="1442527920"/>
                    </a:ext>
                  </a:extLst>
                </a:gridCol>
                <a:gridCol w="1358833">
                  <a:extLst>
                    <a:ext uri="{9D8B030D-6E8A-4147-A177-3AD203B41FA5}">
                      <a16:colId xmlns:a16="http://schemas.microsoft.com/office/drawing/2014/main" val="272717002"/>
                    </a:ext>
                  </a:extLst>
                </a:gridCol>
              </a:tblGrid>
              <a:tr h="723401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Issue</a:t>
                      </a:r>
                      <a:endParaRPr lang="en-AU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Details</a:t>
                      </a:r>
                      <a:endParaRPr lang="en-A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Assumptions</a:t>
                      </a:r>
                      <a:endParaRPr lang="en-A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Annual Benefit</a:t>
                      </a:r>
                      <a:endParaRPr lang="en-A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085009"/>
                  </a:ext>
                </a:extLst>
              </a:tr>
              <a:tr h="6413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dirty="0">
                          <a:solidFill>
                            <a:schemeClr val="bg1"/>
                          </a:solidFill>
                        </a:rPr>
                        <a:t>Customer Need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Customers can’t find products they want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7% increase when would have been a lost sale (4% of the time)</a:t>
                      </a:r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$1.4M</a:t>
                      </a:r>
                      <a:endParaRPr lang="en-AU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098042"/>
                  </a:ext>
                </a:extLst>
              </a:tr>
              <a:tr h="6413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dirty="0">
                          <a:solidFill>
                            <a:schemeClr val="bg1"/>
                          </a:solidFill>
                        </a:rPr>
                        <a:t>Use of space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en-AU" dirty="0" err="1">
                          <a:solidFill>
                            <a:schemeClr val="tx1"/>
                          </a:solidFill>
                        </a:rPr>
                        <a:t>etter</a:t>
                      </a:r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 use of store floor space</a:t>
                      </a:r>
                    </a:p>
                    <a:p>
                      <a:pPr marL="285750" indent="-285750" fontAlgn="base">
                        <a:buFont typeface="Arial" panose="020B0604020202020204" pitchFamily="34" charset="0"/>
                        <a:buChar char="•"/>
                      </a:pPr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Better use of warehouse space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3% less spend on rent</a:t>
                      </a:r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$1.5M</a:t>
                      </a:r>
                      <a:endParaRPr lang="en-AU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149682"/>
                  </a:ext>
                </a:extLst>
              </a:tr>
              <a:tr h="6413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dirty="0">
                          <a:solidFill>
                            <a:schemeClr val="bg1"/>
                          </a:solidFill>
                        </a:rPr>
                        <a:t>Organisation Level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Better demand Planning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1% reduced staff costs</a:t>
                      </a:r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$750K</a:t>
                      </a:r>
                      <a:endParaRPr lang="en-AU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034958"/>
                  </a:ext>
                </a:extLst>
              </a:tr>
              <a:tr h="6413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Discounting</a:t>
                      </a:r>
                      <a:endParaRPr lang="en-AU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Less stock clearance sales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15% less discounting</a:t>
                      </a:r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$1.25M</a:t>
                      </a:r>
                      <a:endParaRPr lang="en-AU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692423"/>
                  </a:ext>
                </a:extLst>
              </a:tr>
              <a:tr h="6413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Not Sold</a:t>
                      </a:r>
                      <a:endParaRPr lang="en-AU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Less Waste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25% less throw away stock</a:t>
                      </a:r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$2.5M</a:t>
                      </a:r>
                      <a:endParaRPr lang="en-AU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183715"/>
                  </a:ext>
                </a:extLst>
              </a:tr>
            </a:tbl>
          </a:graphicData>
        </a:graphic>
      </p:graphicFrame>
      <p:sp>
        <p:nvSpPr>
          <p:cNvPr id="43" name="Rectangle 42">
            <a:extLst>
              <a:ext uri="{FF2B5EF4-FFF2-40B4-BE49-F238E27FC236}">
                <a16:creationId xmlns:a16="http://schemas.microsoft.com/office/drawing/2014/main" id="{02D567AA-81DB-4CA3-A4D3-75CEA4D3CC3E}"/>
              </a:ext>
            </a:extLst>
          </p:cNvPr>
          <p:cNvSpPr/>
          <p:nvPr/>
        </p:nvSpPr>
        <p:spPr>
          <a:xfrm>
            <a:off x="10162156" y="5504367"/>
            <a:ext cx="1334752" cy="53113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sz="2000" dirty="0">
                <a:solidFill>
                  <a:schemeClr val="tx1"/>
                </a:solidFill>
              </a:rPr>
              <a:t>$7.4M</a:t>
            </a:r>
            <a:endParaRPr lang="en-A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265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685" y="1110954"/>
            <a:ext cx="6193868" cy="632401"/>
          </a:xfrm>
        </p:spPr>
        <p:txBody>
          <a:bodyPr>
            <a:noAutofit/>
          </a:bodyPr>
          <a:lstStyle/>
          <a:p>
            <a:r>
              <a:rPr lang="en-US" sz="7200" b="1" dirty="0"/>
              <a:t>THE APPROACH</a:t>
            </a:r>
            <a:endParaRPr lang="en-AU" sz="7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883BEB-3901-45E0-8F0C-9EBFB0F97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084" y="423862"/>
            <a:ext cx="4127317" cy="629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30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28503</TotalTime>
  <Words>1153</Words>
  <Application>Microsoft Office PowerPoint</Application>
  <PresentationFormat>Widescreen</PresentationFormat>
  <Paragraphs>286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geomanistregular</vt:lpstr>
      <vt:lpstr>Office Theme</vt:lpstr>
      <vt:lpstr>PowerPoint Presentation</vt:lpstr>
      <vt:lpstr>Agenda</vt:lpstr>
      <vt:lpstr>EXPLORATORY DATA ANALYSIS</vt:lpstr>
      <vt:lpstr>Time Series Problem: Have a data set of 5 years of retail sales (917K rows) </vt:lpstr>
      <vt:lpstr>PowerPoint Presentation</vt:lpstr>
      <vt:lpstr>Adding to the complexity there is variability between stores and items</vt:lpstr>
      <vt:lpstr>BUSINESS  PROBLEM</vt:lpstr>
      <vt:lpstr>A better forecast will lead to improved profitability PLUS a better customer experience</vt:lpstr>
      <vt:lpstr>THE APPROACH</vt:lpstr>
      <vt:lpstr>Expanded the date, looked back and added holidays</vt:lpstr>
      <vt:lpstr>Ran multiple AI models to solve this time series problem</vt:lpstr>
      <vt:lpstr>Able to meet different needs  / periods across forecasts</vt:lpstr>
      <vt:lpstr>THE RESULTS</vt:lpstr>
      <vt:lpstr>Compared multiple models to see variations – such as weekly variations</vt:lpstr>
      <vt:lpstr>Know the importance of different features </vt:lpstr>
      <vt:lpstr>The forecasts confidence levels are still as good in December as they were for January</vt:lpstr>
      <vt:lpstr>For each model there are multiple metrics to potentially review </vt:lpstr>
      <vt:lpstr>Cat Boost was the best tool for by store by product over 365 days (500 forecasts)</vt:lpstr>
      <vt:lpstr>Cat Boost was also the best for the 7 day time series solution vs rolling forecasts variations.</vt:lpstr>
      <vt:lpstr>Cat Boost was the best tool for daily forecasts</vt:lpstr>
      <vt:lpstr>Can use the 1 forecast at store item and expand to other needs</vt:lpstr>
      <vt:lpstr>Seasonal ARIMA was the best for 1 forecast over 12 months</vt:lpstr>
      <vt:lpstr>Seasonal ARIMA was the best forecast for the Grand Total</vt:lpstr>
      <vt:lpstr>Many time series algorithms were completed to meet multiple business needs</vt:lpstr>
      <vt:lpstr>Further Options</vt:lpstr>
      <vt:lpstr>Can scale up and use across other situations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Lead Gen - Referral</dc:title>
  <dc:creator>Alex Dance</dc:creator>
  <cp:lastModifiedBy>Alex Dance</cp:lastModifiedBy>
  <cp:revision>674</cp:revision>
  <cp:lastPrinted>2016-11-22T00:59:31Z</cp:lastPrinted>
  <dcterms:created xsi:type="dcterms:W3CDTF">2016-07-19T08:30:28Z</dcterms:created>
  <dcterms:modified xsi:type="dcterms:W3CDTF">2020-07-15T10:59:43Z</dcterms:modified>
</cp:coreProperties>
</file>